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8" r:id="rId4"/>
  </p:sldMasterIdLst>
  <p:notesMasterIdLst>
    <p:notesMasterId r:id="rId28"/>
  </p:notesMasterIdLst>
  <p:handoutMasterIdLst>
    <p:handoutMasterId r:id="rId29"/>
  </p:handoutMasterIdLst>
  <p:sldIdLst>
    <p:sldId id="306" r:id="rId5"/>
    <p:sldId id="349" r:id="rId6"/>
    <p:sldId id="350" r:id="rId7"/>
    <p:sldId id="262" r:id="rId8"/>
    <p:sldId id="390" r:id="rId9"/>
    <p:sldId id="387" r:id="rId10"/>
    <p:sldId id="394" r:id="rId11"/>
    <p:sldId id="352" r:id="rId12"/>
    <p:sldId id="353" r:id="rId13"/>
    <p:sldId id="393" r:id="rId14"/>
    <p:sldId id="355" r:id="rId15"/>
    <p:sldId id="366" r:id="rId16"/>
    <p:sldId id="371" r:id="rId17"/>
    <p:sldId id="368" r:id="rId18"/>
    <p:sldId id="375" r:id="rId19"/>
    <p:sldId id="377" r:id="rId20"/>
    <p:sldId id="378" r:id="rId21"/>
    <p:sldId id="395" r:id="rId22"/>
    <p:sldId id="380" r:id="rId23"/>
    <p:sldId id="396" r:id="rId24"/>
    <p:sldId id="397" r:id="rId25"/>
    <p:sldId id="383" r:id="rId26"/>
    <p:sldId id="391" r:id="rId2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0">
          <p15:clr>
            <a:srgbClr val="A4A3A4"/>
          </p15:clr>
        </p15:guide>
        <p15:guide id="2" orient="horz" pos="2913">
          <p15:clr>
            <a:srgbClr val="A4A3A4"/>
          </p15:clr>
        </p15:guide>
        <p15:guide id="3" orient="horz" pos="4313">
          <p15:clr>
            <a:srgbClr val="A4A3A4"/>
          </p15:clr>
        </p15:guide>
        <p15:guide id="4" orient="horz" pos="939">
          <p15:clr>
            <a:srgbClr val="A4A3A4"/>
          </p15:clr>
        </p15:guide>
        <p15:guide id="5" orient="horz" pos="1598">
          <p15:clr>
            <a:srgbClr val="A4A3A4"/>
          </p15:clr>
        </p15:guide>
        <p15:guide id="6" orient="horz" pos="4192">
          <p15:clr>
            <a:srgbClr val="A4A3A4"/>
          </p15:clr>
        </p15:guide>
        <p15:guide id="7" orient="horz" pos="1927">
          <p15:clr>
            <a:srgbClr val="A4A3A4"/>
          </p15:clr>
        </p15:guide>
        <p15:guide id="8" orient="horz" pos="1824">
          <p15:clr>
            <a:srgbClr val="A4A3A4"/>
          </p15:clr>
        </p15:guide>
        <p15:guide id="9" orient="horz" pos="251">
          <p15:clr>
            <a:srgbClr val="A4A3A4"/>
          </p15:clr>
        </p15:guide>
        <p15:guide id="10" orient="horz" pos="3513">
          <p15:clr>
            <a:srgbClr val="A4A3A4"/>
          </p15:clr>
        </p15:guide>
        <p15:guide id="11" orient="horz" pos="2735">
          <p15:clr>
            <a:srgbClr val="A4A3A4"/>
          </p15:clr>
        </p15:guide>
        <p15:guide id="12" pos="2886">
          <p15:clr>
            <a:srgbClr val="A4A3A4"/>
          </p15:clr>
        </p15:guide>
        <p15:guide id="13" pos="194">
          <p15:clr>
            <a:srgbClr val="A4A3A4"/>
          </p15:clr>
        </p15:guide>
        <p15:guide id="14" pos="432">
          <p15:clr>
            <a:srgbClr val="A4A3A4"/>
          </p15:clr>
        </p15:guide>
        <p15:guide id="15" pos="2201">
          <p15:clr>
            <a:srgbClr val="A4A3A4"/>
          </p15:clr>
        </p15:guide>
      </p15:sldGuideLst>
    </p:ext>
    <p:ext uri="{2D200454-40CA-4A62-9FC3-DE9A4176ACB9}">
      <p15:notesGuideLst xmlns:p15="http://schemas.microsoft.com/office/powerpoint/2012/main">
        <p15:guide id="1" orient="horz" pos="2938"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Wilson Bierman" initials="AWB"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FE"/>
    <a:srgbClr val="54075B"/>
    <a:srgbClr val="292B2A"/>
    <a:srgbClr val="3333FF"/>
    <a:srgbClr val="FF6600"/>
    <a:srgbClr val="A7E6FF"/>
    <a:srgbClr val="000000"/>
    <a:srgbClr val="6E0979"/>
    <a:srgbClr val="3C0442"/>
    <a:srgbClr val="202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85" autoAdjust="0"/>
    <p:restoredTop sz="93058" autoAdjust="0"/>
  </p:normalViewPr>
  <p:slideViewPr>
    <p:cSldViewPr snapToGrid="0" showGuides="1">
      <p:cViewPr varScale="1">
        <p:scale>
          <a:sx n="126" d="100"/>
          <a:sy n="126" d="100"/>
        </p:scale>
        <p:origin x="1488" y="114"/>
      </p:cViewPr>
      <p:guideLst>
        <p:guide orient="horz" pos="600"/>
        <p:guide orient="horz" pos="2913"/>
        <p:guide orient="horz" pos="4313"/>
        <p:guide orient="horz" pos="939"/>
        <p:guide orient="horz" pos="1598"/>
        <p:guide orient="horz" pos="4192"/>
        <p:guide orient="horz" pos="1927"/>
        <p:guide orient="horz" pos="1824"/>
        <p:guide orient="horz" pos="251"/>
        <p:guide orient="horz" pos="3513"/>
        <p:guide orient="horz" pos="2735"/>
        <p:guide pos="2886"/>
        <p:guide pos="194"/>
        <p:guide pos="432"/>
        <p:guide pos="220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25" d="100"/>
          <a:sy n="125" d="100"/>
        </p:scale>
        <p:origin x="-2868" y="840"/>
      </p:cViewPr>
      <p:guideLst>
        <p:guide orient="horz" pos="2938"/>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spPr>
            <a:ln>
              <a:solidFill>
                <a:srgbClr val="343735"/>
              </a:solidFill>
            </a:ln>
          </c:spPr>
          <c:dPt>
            <c:idx val="0"/>
            <c:bubble3D val="0"/>
            <c:spPr>
              <a:solidFill>
                <a:srgbClr val="FFFF00"/>
              </a:solidFill>
              <a:ln>
                <a:solidFill>
                  <a:srgbClr val="343735"/>
                </a:solidFill>
              </a:ln>
            </c:spPr>
          </c:dPt>
          <c:dPt>
            <c:idx val="1"/>
            <c:bubble3D val="0"/>
            <c:spPr>
              <a:solidFill>
                <a:srgbClr val="00B5FE"/>
              </a:solidFill>
              <a:ln>
                <a:solidFill>
                  <a:srgbClr val="343735"/>
                </a:solidFill>
              </a:ln>
            </c:spPr>
          </c:dPt>
          <c:dPt>
            <c:idx val="2"/>
            <c:bubble3D val="0"/>
            <c:spPr>
              <a:solidFill>
                <a:srgbClr val="679947"/>
              </a:solidFill>
              <a:ln>
                <a:solidFill>
                  <a:srgbClr val="343735"/>
                </a:solidFill>
              </a:ln>
            </c:spPr>
          </c:dPt>
          <c:dPt>
            <c:idx val="3"/>
            <c:bubble3D val="0"/>
            <c:spPr>
              <a:solidFill>
                <a:srgbClr val="FF6600"/>
              </a:solidFill>
              <a:ln>
                <a:solidFill>
                  <a:srgbClr val="343735"/>
                </a:solidFill>
              </a:ln>
            </c:spPr>
          </c:dPt>
          <c:dLbls>
            <c:dLbl>
              <c:idx val="0"/>
              <c:layout>
                <c:manualLayout>
                  <c:x val="-0.18985400262467192"/>
                  <c:y val="0.1257261318897637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
              <c:layout>
                <c:manualLayout>
                  <c:x val="-0.26008136482939631"/>
                  <c:y val="-0.39231938976377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2"/>
              <c:layout>
                <c:manualLayout>
                  <c:x val="0.10732480314960628"/>
                  <c:y val="-0.19270915354330709"/>
                </c:manualLayout>
              </c:layout>
              <c:spPr/>
              <c:txPr>
                <a:bodyPr/>
                <a:lstStyle/>
                <a:p>
                  <a:pPr>
                    <a:defRPr sz="1300"/>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3"/>
              <c:layout>
                <c:manualLayout>
                  <c:x val="0.2575812007874016"/>
                  <c:y val="0.1231126968503937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a:lstStyle/>
              <a:p>
                <a:pPr>
                  <a:defRPr sz="1400"/>
                </a:pPr>
                <a:endParaRPr lang="en-US"/>
              </a:p>
            </c:txPr>
            <c:dLblPos val="in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Sandy Training &amp; Marketing</c:v>
                </c:pt>
                <c:pt idx="1">
                  <c:v>Learning Solutions</c:v>
                </c:pt>
                <c:pt idx="2">
                  <c:v>Performance Readiness Solutions</c:v>
                </c:pt>
                <c:pt idx="3">
                  <c:v>Professional &amp; Technical Services</c:v>
                </c:pt>
              </c:strCache>
            </c:strRef>
          </c:cat>
          <c:val>
            <c:numRef>
              <c:f>Sheet1!$B$2:$B$5</c:f>
              <c:numCache>
                <c:formatCode>0%</c:formatCode>
                <c:ptCount val="4"/>
                <c:pt idx="0">
                  <c:v>0.21</c:v>
                </c:pt>
                <c:pt idx="1">
                  <c:v>0.42</c:v>
                </c:pt>
                <c:pt idx="2">
                  <c:v>0.16</c:v>
                </c:pt>
                <c:pt idx="3">
                  <c:v>0.21</c:v>
                </c:pt>
              </c:numCache>
            </c:numRef>
          </c:val>
        </c:ser>
        <c:dLbls>
          <c:showLegendKey val="0"/>
          <c:showVal val="1"/>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1"/>
      <c:rotY val="20"/>
      <c:depthPercent val="100"/>
      <c:rAngAx val="1"/>
    </c:view3D>
    <c:floor>
      <c:thickness val="0"/>
      <c:spPr>
        <a:solidFill>
          <a:srgbClr val="C0C0C0"/>
        </a:solidFill>
        <a:ln w="3175">
          <a:solidFill>
            <a:schemeClr val="tx1"/>
          </a:solidFill>
          <a:prstDash val="solid"/>
        </a:ln>
      </c:spPr>
    </c:floor>
    <c:sideWall>
      <c:thickness val="0"/>
      <c:spPr>
        <a:noFill/>
        <a:ln w="9525">
          <a:solidFill>
            <a:schemeClr val="tx1">
              <a:lumMod val="50000"/>
              <a:lumOff val="50000"/>
            </a:schemeClr>
          </a:solidFill>
        </a:ln>
      </c:spPr>
    </c:sideWall>
    <c:backWall>
      <c:thickness val="0"/>
      <c:spPr>
        <a:noFill/>
        <a:ln w="9525">
          <a:solidFill>
            <a:schemeClr val="tx1">
              <a:lumMod val="50000"/>
              <a:lumOff val="50000"/>
            </a:schemeClr>
          </a:solidFill>
        </a:ln>
      </c:spPr>
    </c:backWall>
    <c:plotArea>
      <c:layout>
        <c:manualLayout>
          <c:layoutTarget val="inner"/>
          <c:xMode val="edge"/>
          <c:yMode val="edge"/>
          <c:x val="0.14585764294049094"/>
          <c:y val="1.8329938900203669E-2"/>
          <c:w val="0.84247374562427069"/>
          <c:h val="0.79837067209775969"/>
        </c:manualLayout>
      </c:layout>
      <c:bar3DChart>
        <c:barDir val="col"/>
        <c:grouping val="stacked"/>
        <c:varyColors val="0"/>
        <c:ser>
          <c:idx val="0"/>
          <c:order val="0"/>
          <c:spPr>
            <a:solidFill>
              <a:srgbClr val="0093D0"/>
            </a:solidFill>
            <a:ln w="12556">
              <a:solidFill>
                <a:schemeClr val="tx1"/>
              </a:solidFill>
              <a:prstDash val="solid"/>
            </a:ln>
          </c:spPr>
          <c:invertIfNegative val="0"/>
          <c:dLbls>
            <c:dLbl>
              <c:idx val="4"/>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dLbl>
              <c:idx val="5"/>
              <c:spPr>
                <a:noFill/>
                <a:ln w="25112">
                  <a:noFill/>
                </a:ln>
              </c:spPr>
              <c:txPr>
                <a:bodyPr anchor="t" anchorCtr="1"/>
                <a:lstStyle/>
                <a:p>
                  <a:pPr>
                    <a:defRPr sz="1400" b="1" i="0" u="none" strike="noStrike" baseline="0">
                      <a:solidFill>
                        <a:schemeClr val="bg1"/>
                      </a:solidFill>
                      <a:latin typeface="+mn-lt"/>
                      <a:ea typeface="Times New Roman"/>
                      <a:cs typeface="Times New Roman"/>
                    </a:defRPr>
                  </a:pPr>
                  <a:endParaRPr lang="en-US"/>
                </a:p>
              </c:txPr>
              <c:showLegendKey val="0"/>
              <c:showVal val="1"/>
              <c:showCatName val="0"/>
              <c:showSerName val="0"/>
              <c:showPercent val="0"/>
              <c:showBubbleSize val="0"/>
            </c:dLbl>
            <c:dLbl>
              <c:idx val="6"/>
              <c:spPr>
                <a:noFill/>
                <a:ln w="25112">
                  <a:noFill/>
                </a:ln>
              </c:spPr>
              <c:txPr>
                <a:bodyPr anchor="t" anchorCtr="1"/>
                <a:lstStyle/>
                <a:p>
                  <a:pPr>
                    <a:defRPr sz="1400" b="1" i="0" u="none" strike="noStrike" baseline="0">
                      <a:solidFill>
                        <a:schemeClr val="bg1"/>
                      </a:solidFill>
                      <a:latin typeface="+mn-lt"/>
                      <a:ea typeface="Times New Roman"/>
                      <a:cs typeface="Arial" pitchFamily="34" charset="0"/>
                    </a:defRPr>
                  </a:pPr>
                  <a:endParaRPr lang="en-US"/>
                </a:p>
              </c:txPr>
              <c:showLegendKey val="0"/>
              <c:showVal val="1"/>
              <c:showCatName val="0"/>
              <c:showSerName val="0"/>
              <c:showPercent val="0"/>
              <c:showBubbleSize val="0"/>
            </c:dLbl>
            <c:dLbl>
              <c:idx val="7"/>
              <c:spPr>
                <a:noFill/>
                <a:ln w="25112">
                  <a:noFill/>
                </a:ln>
              </c:spPr>
              <c:txPr>
                <a:bodyPr anchor="t" anchorCtr="1"/>
                <a:lstStyle/>
                <a:p>
                  <a:pPr>
                    <a:defRPr sz="1400" b="1" i="0" u="none" strike="noStrike" baseline="0">
                      <a:solidFill>
                        <a:schemeClr val="bg1"/>
                      </a:solidFill>
                      <a:latin typeface="+mn-lt"/>
                      <a:ea typeface="Times New Roman"/>
                      <a:cs typeface="Times New Roman"/>
                    </a:defRPr>
                  </a:pPr>
                  <a:endParaRPr lang="en-US"/>
                </a:p>
              </c:txPr>
              <c:showLegendKey val="0"/>
              <c:showVal val="1"/>
              <c:showCatName val="0"/>
              <c:showSerName val="0"/>
              <c:showPercent val="0"/>
              <c:showBubbleSize val="0"/>
            </c:dLbl>
            <c:dLbl>
              <c:idx val="8"/>
              <c:spPr>
                <a:noFill/>
                <a:ln w="25112">
                  <a:noFill/>
                </a:ln>
              </c:spPr>
              <c:txPr>
                <a:bodyPr anchor="t" anchorCtr="1"/>
                <a:lstStyle/>
                <a:p>
                  <a:pPr>
                    <a:defRPr sz="1400" b="1" i="0" u="none" strike="noStrike" baseline="0">
                      <a:solidFill>
                        <a:schemeClr val="bg1"/>
                      </a:solidFill>
                      <a:latin typeface="+mn-lt"/>
                      <a:ea typeface="Times New Roman"/>
                      <a:cs typeface="Times New Roman"/>
                    </a:defRPr>
                  </a:pPr>
                  <a:endParaRPr lang="en-US"/>
                </a:p>
              </c:txPr>
              <c:showLegendKey val="0"/>
              <c:showVal val="1"/>
              <c:showCatName val="0"/>
              <c:showSerName val="0"/>
              <c:showPercent val="0"/>
              <c:showBubbleSize val="0"/>
            </c:dLbl>
            <c:dLbl>
              <c:idx val="9"/>
              <c:spPr>
                <a:noFill/>
                <a:ln w="25112">
                  <a:noFill/>
                </a:ln>
              </c:spPr>
              <c:txPr>
                <a:bodyPr anchor="t" anchorCtr="1"/>
                <a:lstStyle/>
                <a:p>
                  <a:pPr>
                    <a:defRPr sz="1400" b="1" i="0" u="none" strike="noStrike" baseline="0">
                      <a:solidFill>
                        <a:schemeClr val="bg1"/>
                      </a:solidFill>
                      <a:latin typeface="+mn-lt"/>
                      <a:ea typeface="Times New Roman"/>
                      <a:cs typeface="Times New Roman"/>
                    </a:defRPr>
                  </a:pPr>
                  <a:endParaRPr lang="en-US"/>
                </a:p>
              </c:txPr>
              <c:showLegendKey val="0"/>
              <c:showVal val="1"/>
              <c:showCatName val="0"/>
              <c:showSerName val="0"/>
              <c:showPercent val="0"/>
              <c:showBubbleSize val="0"/>
            </c:dLbl>
            <c:spPr>
              <a:noFill/>
              <a:ln w="25112">
                <a:noFill/>
              </a:ln>
            </c:spPr>
            <c:txPr>
              <a:bodyPr anchor="t" anchorCtr="1"/>
              <a:lstStyle/>
              <a:p>
                <a:pPr>
                  <a:defRPr sz="1400" b="1" i="0" u="none" strike="noStrike" baseline="0">
                    <a:solidFill>
                      <a:schemeClr val="bg1"/>
                    </a:solidFill>
                    <a:latin typeface="+mn-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Sheet1!$A$1:$F$1</c:f>
              <c:strCache>
                <c:ptCount val="6"/>
                <c:pt idx="0">
                  <c:v>2012</c:v>
                </c:pt>
                <c:pt idx="1">
                  <c:v>2013</c:v>
                </c:pt>
                <c:pt idx="2">
                  <c:v>2014</c:v>
                </c:pt>
                <c:pt idx="3">
                  <c:v>2015</c:v>
                </c:pt>
                <c:pt idx="4">
                  <c:v>Nine Months
2015</c:v>
                </c:pt>
                <c:pt idx="5">
                  <c:v>Nine Months 2016</c:v>
                </c:pt>
              </c:strCache>
            </c:strRef>
          </c:cat>
          <c:val>
            <c:numRef>
              <c:f>Sheet1!$A$2:$F$2</c:f>
              <c:numCache>
                <c:formatCode>_-"$"* #,##0.0_-;\-"$"* #,##0.0_-;_-"$"* "-"??_-;_-@_-</c:formatCode>
                <c:ptCount val="6"/>
                <c:pt idx="0">
                  <c:v>294.5</c:v>
                </c:pt>
                <c:pt idx="1">
                  <c:v>307.60000000000002</c:v>
                </c:pt>
                <c:pt idx="2">
                  <c:v>350.3</c:v>
                </c:pt>
                <c:pt idx="3">
                  <c:v>371.2</c:v>
                </c:pt>
                <c:pt idx="4">
                  <c:v>273.5</c:v>
                </c:pt>
                <c:pt idx="5">
                  <c:v>286.3</c:v>
                </c:pt>
              </c:numCache>
            </c:numRef>
          </c:val>
        </c:ser>
        <c:ser>
          <c:idx val="1"/>
          <c:order val="1"/>
          <c:spPr>
            <a:solidFill>
              <a:schemeClr val="bg1">
                <a:lumMod val="75000"/>
              </a:schemeClr>
            </a:solidFill>
            <a:ln>
              <a:solidFill>
                <a:schemeClr val="tx1"/>
              </a:solidFill>
            </a:ln>
          </c:spPr>
          <c:invertIfNegative val="0"/>
          <c:dLbls>
            <c:numFmt formatCode="&quot;$&quot;#,##0.0" sourceLinked="0"/>
            <c:spPr>
              <a:noFill/>
              <a:ln>
                <a:noFill/>
              </a:ln>
              <a:effectLst/>
            </c:spPr>
            <c:txPr>
              <a:bodyPr wrap="square" lIns="38100" tIns="19050" rIns="38100" bIns="19050" anchor="ctr">
                <a:spAutoFit/>
              </a:bodyPr>
              <a:lstStyle/>
              <a:p>
                <a:pPr>
                  <a:defRPr sz="1400">
                    <a:solidFill>
                      <a:schemeClr val="tx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Sheet1!$A$1:$F$1</c:f>
              <c:strCache>
                <c:ptCount val="6"/>
                <c:pt idx="0">
                  <c:v>2012</c:v>
                </c:pt>
                <c:pt idx="1">
                  <c:v>2013</c:v>
                </c:pt>
                <c:pt idx="2">
                  <c:v>2014</c:v>
                </c:pt>
                <c:pt idx="3">
                  <c:v>2015</c:v>
                </c:pt>
                <c:pt idx="4">
                  <c:v>Nine Months
2015</c:v>
                </c:pt>
                <c:pt idx="5">
                  <c:v>Nine Months 2016</c:v>
                </c:pt>
              </c:strCache>
            </c:strRef>
          </c:cat>
          <c:val>
            <c:numRef>
              <c:f>Sheet1!$A$3:$F$3</c:f>
              <c:numCache>
                <c:formatCode>General</c:formatCode>
                <c:ptCount val="6"/>
                <c:pt idx="0">
                  <c:v>107.1</c:v>
                </c:pt>
                <c:pt idx="1">
                  <c:v>129.1</c:v>
                </c:pt>
                <c:pt idx="2">
                  <c:v>151.6</c:v>
                </c:pt>
                <c:pt idx="3">
                  <c:v>119.1</c:v>
                </c:pt>
                <c:pt idx="4" formatCode="0.0">
                  <c:v>90.3</c:v>
                </c:pt>
                <c:pt idx="5">
                  <c:v>77</c:v>
                </c:pt>
              </c:numCache>
            </c:numRef>
          </c:val>
        </c:ser>
        <c:dLbls>
          <c:showLegendKey val="0"/>
          <c:showVal val="1"/>
          <c:showCatName val="0"/>
          <c:showSerName val="0"/>
          <c:showPercent val="0"/>
          <c:showBubbleSize val="0"/>
        </c:dLbls>
        <c:gapWidth val="83"/>
        <c:gapDepth val="0"/>
        <c:shape val="box"/>
        <c:axId val="224125280"/>
        <c:axId val="223291720"/>
        <c:axId val="0"/>
      </c:bar3DChart>
      <c:catAx>
        <c:axId val="224125280"/>
        <c:scaling>
          <c:orientation val="minMax"/>
        </c:scaling>
        <c:delete val="0"/>
        <c:axPos val="b"/>
        <c:numFmt formatCode="General" sourceLinked="1"/>
        <c:majorTickMark val="out"/>
        <c:minorTickMark val="none"/>
        <c:tickLblPos val="low"/>
        <c:spPr>
          <a:ln w="3139">
            <a:solidFill>
              <a:schemeClr val="tx1"/>
            </a:solidFill>
            <a:prstDash val="solid"/>
          </a:ln>
        </c:spPr>
        <c:txPr>
          <a:bodyPr rot="0" vert="horz"/>
          <a:lstStyle/>
          <a:p>
            <a:pPr>
              <a:defRPr sz="1200" b="1" i="0" u="none" strike="noStrike" baseline="0">
                <a:solidFill>
                  <a:schemeClr val="tx1"/>
                </a:solidFill>
                <a:latin typeface="+mn-lt"/>
                <a:ea typeface="Arial"/>
                <a:cs typeface="Arial"/>
              </a:defRPr>
            </a:pPr>
            <a:endParaRPr lang="en-US"/>
          </a:p>
        </c:txPr>
        <c:crossAx val="223291720"/>
        <c:crosses val="autoZero"/>
        <c:auto val="1"/>
        <c:lblAlgn val="ctr"/>
        <c:lblOffset val="100"/>
        <c:tickLblSkip val="1"/>
        <c:tickMarkSkip val="1"/>
        <c:noMultiLvlLbl val="0"/>
      </c:catAx>
      <c:valAx>
        <c:axId val="223291720"/>
        <c:scaling>
          <c:orientation val="minMax"/>
          <c:max val="600"/>
          <c:min val="0"/>
        </c:scaling>
        <c:delete val="0"/>
        <c:axPos val="l"/>
        <c:majorGridlines/>
        <c:title>
          <c:tx>
            <c:rich>
              <a:bodyPr/>
              <a:lstStyle/>
              <a:p>
                <a:pPr>
                  <a:defRPr sz="1400" b="1" i="0" u="none" strike="noStrike" baseline="0">
                    <a:solidFill>
                      <a:schemeClr val="tx1"/>
                    </a:solidFill>
                    <a:latin typeface="+mn-lt"/>
                    <a:ea typeface="Arial"/>
                    <a:cs typeface="Arial"/>
                  </a:defRPr>
                </a:pPr>
                <a:r>
                  <a:rPr lang="en-US" sz="1400" baseline="0" dirty="0">
                    <a:solidFill>
                      <a:schemeClr val="tx1"/>
                    </a:solidFill>
                    <a:latin typeface="+mn-lt"/>
                  </a:rPr>
                  <a:t>$ Millions</a:t>
                </a:r>
              </a:p>
            </c:rich>
          </c:tx>
          <c:layout>
            <c:manualLayout>
              <c:xMode val="edge"/>
              <c:yMode val="edge"/>
              <c:x val="1.5169194865811019E-2"/>
              <c:y val="0.33197556008147705"/>
            </c:manualLayout>
          </c:layout>
          <c:overlay val="0"/>
          <c:spPr>
            <a:noFill/>
            <a:ln w="25112">
              <a:noFill/>
            </a:ln>
          </c:spPr>
        </c:title>
        <c:numFmt formatCode="\$#,##0" sourceLinked="0"/>
        <c:majorTickMark val="out"/>
        <c:minorTickMark val="none"/>
        <c:tickLblPos val="nextTo"/>
        <c:spPr>
          <a:ln w="3139">
            <a:solidFill>
              <a:schemeClr val="tx1"/>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224125280"/>
        <c:crosses val="autoZero"/>
        <c:crossBetween val="between"/>
        <c:majorUnit val="50"/>
      </c:valAx>
      <c:spPr>
        <a:noFill/>
        <a:ln w="25400">
          <a:noFill/>
        </a:ln>
      </c:spPr>
    </c:plotArea>
    <c:plotVisOnly val="1"/>
    <c:dispBlanksAs val="gap"/>
    <c:showDLblsOverMax val="0"/>
  </c:chart>
  <c:spPr>
    <a:noFill/>
    <a:ln>
      <a:noFill/>
    </a:ln>
  </c:spPr>
  <c:txPr>
    <a:bodyPr/>
    <a:lstStyle/>
    <a:p>
      <a:pPr>
        <a:defRPr sz="1854"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3"/>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3565423112387764"/>
          <c:y val="2.136612021857924E-2"/>
          <c:w val="0.83934807916181664"/>
          <c:h val="0.87662337662340517"/>
        </c:manualLayout>
      </c:layout>
      <c:bar3DChart>
        <c:barDir val="col"/>
        <c:grouping val="stacked"/>
        <c:varyColors val="0"/>
        <c:ser>
          <c:idx val="0"/>
          <c:order val="0"/>
          <c:tx>
            <c:strRef>
              <c:f>Sheet1!$A$2</c:f>
              <c:strCache>
                <c:ptCount val="1"/>
              </c:strCache>
            </c:strRef>
          </c:tx>
          <c:spPr>
            <a:gradFill rotWithShape="0">
              <a:gsLst>
                <a:gs pos="50000">
                  <a:srgbClr val="079EDD"/>
                </a:gs>
                <a:gs pos="0">
                  <a:srgbClr val="0093D0">
                    <a:lumMod val="90000"/>
                  </a:srgbClr>
                </a:gs>
                <a:gs pos="100000">
                  <a:srgbClr val="0093D0">
                    <a:lumMod val="80000"/>
                    <a:lumOff val="20000"/>
                  </a:srgbClr>
                </a:gs>
              </a:gsLst>
              <a:lin ang="5400000" scaled="1"/>
            </a:gradFill>
            <a:ln w="12700">
              <a:solidFill>
                <a:schemeClr val="tx1"/>
              </a:solidFill>
              <a:prstDash val="solid"/>
            </a:ln>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dLbl>
              <c:idx val="1"/>
              <c:showLegendKey val="0"/>
              <c:showVal val="1"/>
              <c:showCatName val="0"/>
              <c:showSerName val="0"/>
              <c:showPercent val="0"/>
              <c:showBubbleSize val="0"/>
              <c:extLst>
                <c:ext xmlns:c15="http://schemas.microsoft.com/office/drawing/2012/chart" uri="{CE6537A1-D6FC-4f65-9D91-7224C49458BB}"/>
              </c:extLst>
            </c:dLbl>
            <c:dLbl>
              <c:idx val="2"/>
              <c:showLegendKey val="0"/>
              <c:showVal val="1"/>
              <c:showCatName val="0"/>
              <c:showSerName val="0"/>
              <c:showPercent val="0"/>
              <c:showBubbleSize val="0"/>
              <c:extLst>
                <c:ext xmlns:c15="http://schemas.microsoft.com/office/drawing/2012/chart" uri="{CE6537A1-D6FC-4f65-9D91-7224C49458BB}"/>
              </c:extLst>
            </c:dLbl>
            <c:dLbl>
              <c:idx val="3"/>
              <c:showLegendKey val="0"/>
              <c:showVal val="1"/>
              <c:showCatName val="0"/>
              <c:showSerName val="0"/>
              <c:showPercent val="0"/>
              <c:showBubbleSize val="0"/>
              <c:extLst>
                <c:ext xmlns:c15="http://schemas.microsoft.com/office/drawing/2012/chart" uri="{CE6537A1-D6FC-4f65-9D91-7224C49458BB}"/>
              </c:extLst>
            </c:dLbl>
            <c:dLbl>
              <c:idx val="4"/>
              <c:showLegendKey val="0"/>
              <c:showVal val="1"/>
              <c:showCatName val="0"/>
              <c:showSerName val="0"/>
              <c:showPercent val="0"/>
              <c:showBubbleSize val="0"/>
              <c:extLst>
                <c:ext xmlns:c15="http://schemas.microsoft.com/office/drawing/2012/chart" uri="{CE6537A1-D6FC-4f65-9D91-7224C49458BB}"/>
              </c:extLst>
            </c:dLbl>
            <c:dLbl>
              <c:idx val="5"/>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bg1"/>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Sheet1!$B$1:$G$1</c:f>
              <c:strCache>
                <c:ptCount val="6"/>
                <c:pt idx="0">
                  <c:v>2012</c:v>
                </c:pt>
                <c:pt idx="1">
                  <c:v>2013</c:v>
                </c:pt>
                <c:pt idx="2">
                  <c:v>2014</c:v>
                </c:pt>
                <c:pt idx="3">
                  <c:v>2015*</c:v>
                </c:pt>
                <c:pt idx="4">
                  <c:v>Nine Months
2015*</c:v>
                </c:pt>
                <c:pt idx="5">
                  <c:v>Nine Months
2016**</c:v>
                </c:pt>
              </c:strCache>
            </c:strRef>
          </c:cat>
          <c:val>
            <c:numRef>
              <c:f>Sheet1!$B$2:$G$2</c:f>
              <c:numCache>
                <c:formatCode>"$"#,##0.0_);[Red]\("$"#,##0.0\)</c:formatCode>
                <c:ptCount val="6"/>
                <c:pt idx="0">
                  <c:v>44</c:v>
                </c:pt>
                <c:pt idx="1">
                  <c:v>47.5</c:v>
                </c:pt>
                <c:pt idx="2">
                  <c:v>53.4</c:v>
                </c:pt>
                <c:pt idx="3">
                  <c:v>38.9</c:v>
                </c:pt>
                <c:pt idx="4">
                  <c:v>27.1</c:v>
                </c:pt>
                <c:pt idx="5">
                  <c:v>27.5</c:v>
                </c:pt>
              </c:numCache>
            </c:numRef>
          </c:val>
        </c:ser>
        <c:dLbls>
          <c:showLegendKey val="0"/>
          <c:showVal val="1"/>
          <c:showCatName val="0"/>
          <c:showSerName val="0"/>
          <c:showPercent val="0"/>
          <c:showBubbleSize val="0"/>
        </c:dLbls>
        <c:gapWidth val="110"/>
        <c:gapDepth val="0"/>
        <c:shape val="box"/>
        <c:axId val="223292112"/>
        <c:axId val="223292504"/>
        <c:axId val="0"/>
      </c:bar3DChart>
      <c:catAx>
        <c:axId val="223292112"/>
        <c:scaling>
          <c:orientation val="minMax"/>
        </c:scaling>
        <c:delete val="0"/>
        <c:axPos val="b"/>
        <c:numFmt formatCode="General" sourceLinked="1"/>
        <c:majorTickMark val="out"/>
        <c:minorTickMark val="none"/>
        <c:tickLblPos val="low"/>
        <c:spPr>
          <a:ln w="3175">
            <a:solidFill>
              <a:schemeClr val="tx1"/>
            </a:solidFill>
            <a:prstDash val="solid"/>
          </a:ln>
        </c:spPr>
        <c:txPr>
          <a:bodyPr rot="0" vert="horz"/>
          <a:lstStyle/>
          <a:p>
            <a:pPr>
              <a:defRPr sz="1200" b="1" i="0" u="none" strike="noStrike" baseline="0">
                <a:solidFill>
                  <a:schemeClr val="tx1"/>
                </a:solidFill>
                <a:latin typeface="+mn-lt"/>
                <a:ea typeface="Arial"/>
                <a:cs typeface="Arial"/>
              </a:defRPr>
            </a:pPr>
            <a:endParaRPr lang="en-US"/>
          </a:p>
        </c:txPr>
        <c:crossAx val="223292504"/>
        <c:crosses val="autoZero"/>
        <c:auto val="1"/>
        <c:lblAlgn val="ctr"/>
        <c:lblOffset val="100"/>
        <c:tickLblSkip val="1"/>
        <c:tickMarkSkip val="1"/>
        <c:noMultiLvlLbl val="0"/>
      </c:catAx>
      <c:valAx>
        <c:axId val="223292504"/>
        <c:scaling>
          <c:orientation val="minMax"/>
          <c:max val="55"/>
          <c:min val="0"/>
        </c:scaling>
        <c:delete val="0"/>
        <c:axPos val="l"/>
        <c:majorGridlines>
          <c:spPr>
            <a:ln w="3175">
              <a:solidFill>
                <a:schemeClr val="tx1"/>
              </a:solidFill>
              <a:prstDash val="solid"/>
            </a:ln>
          </c:spPr>
        </c:majorGridlines>
        <c:title>
          <c:tx>
            <c:rich>
              <a:bodyPr/>
              <a:lstStyle/>
              <a:p>
                <a:pPr>
                  <a:defRPr sz="1600" b="1" i="0" u="none" strike="noStrike" baseline="0">
                    <a:solidFill>
                      <a:schemeClr val="tx1"/>
                    </a:solidFill>
                    <a:latin typeface="+mn-lt"/>
                    <a:ea typeface="Arial"/>
                    <a:cs typeface="Arial"/>
                  </a:defRPr>
                </a:pPr>
                <a:r>
                  <a:rPr lang="en-US" sz="1600" dirty="0">
                    <a:solidFill>
                      <a:schemeClr val="tx1"/>
                    </a:solidFill>
                    <a:latin typeface="+mn-lt"/>
                  </a:rPr>
                  <a:t>$ Millions</a:t>
                </a:r>
              </a:p>
            </c:rich>
          </c:tx>
          <c:layout>
            <c:manualLayout>
              <c:xMode val="edge"/>
              <c:yMode val="edge"/>
              <c:x val="1.3969732246798741E-2"/>
              <c:y val="0.365800865800882"/>
            </c:manualLayout>
          </c:layout>
          <c:overlay val="0"/>
          <c:spPr>
            <a:noFill/>
            <a:ln w="25400">
              <a:noFill/>
            </a:ln>
          </c:spPr>
        </c:title>
        <c:numFmt formatCode="\$#,##0.0" sourceLinked="0"/>
        <c:majorTickMark val="out"/>
        <c:minorTickMark val="none"/>
        <c:tickLblPos val="nextTo"/>
        <c:spPr>
          <a:ln w="3175">
            <a:solidFill>
              <a:schemeClr val="tx1"/>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223292112"/>
        <c:crosses val="autoZero"/>
        <c:crossBetween val="between"/>
        <c:majorUnit val="5"/>
        <c:minorUnit val="0.1"/>
      </c:valAx>
      <c:spPr>
        <a:noFill/>
        <a:ln w="25400">
          <a:noFill/>
        </a:ln>
      </c:spPr>
    </c:plotArea>
    <c:plotVisOnly val="1"/>
    <c:dispBlanksAs val="gap"/>
    <c:showDLblsOverMax val="0"/>
  </c:chart>
  <c:spPr>
    <a:noFill/>
    <a:ln>
      <a:noFill/>
    </a:ln>
  </c:spPr>
  <c:txPr>
    <a:bodyPr/>
    <a:lstStyle/>
    <a:p>
      <a:pPr>
        <a:defRPr sz="1775"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ln>
      </c:spPr>
    </c:sideWall>
    <c:backWall>
      <c:thickness val="0"/>
      <c:spPr>
        <a:noFill/>
        <a:ln w="12700">
          <a:solidFill>
            <a:schemeClr val="tx1"/>
          </a:solidFill>
        </a:ln>
      </c:spPr>
    </c:backWall>
    <c:plotArea>
      <c:layout>
        <c:manualLayout>
          <c:layoutTarget val="inner"/>
          <c:xMode val="edge"/>
          <c:yMode val="edge"/>
          <c:x val="0.14585764294049094"/>
          <c:y val="1.8329938900203669E-2"/>
          <c:w val="0.84247374562427069"/>
          <c:h val="0.79837067209775969"/>
        </c:manualLayout>
      </c:layout>
      <c:bar3DChart>
        <c:barDir val="col"/>
        <c:grouping val="stacked"/>
        <c:varyColors val="0"/>
        <c:ser>
          <c:idx val="0"/>
          <c:order val="0"/>
          <c:spPr>
            <a:gradFill flip="none" rotWithShape="1">
              <a:gsLst>
                <a:gs pos="0">
                  <a:srgbClr val="0093D0">
                    <a:lumMod val="90000"/>
                  </a:srgbClr>
                </a:gs>
                <a:gs pos="50000">
                  <a:srgbClr val="0093D0">
                    <a:lumMod val="100000"/>
                  </a:srgbClr>
                </a:gs>
                <a:gs pos="100000">
                  <a:srgbClr val="0093D0">
                    <a:lumMod val="80000"/>
                    <a:lumOff val="20000"/>
                  </a:srgbClr>
                </a:gs>
              </a:gsLst>
              <a:lin ang="2700000" scaled="1"/>
              <a:tileRect/>
            </a:gradFill>
            <a:ln w="12556">
              <a:solidFill>
                <a:srgbClr val="0093D0"/>
              </a:solidFill>
              <a:prstDash val="solid"/>
            </a:ln>
          </c:spPr>
          <c:invertIfNegative val="0"/>
          <c:dLbls>
            <c:dLbl>
              <c:idx val="4"/>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dLbl>
              <c:idx val="5"/>
              <c:spPr>
                <a:noFill/>
                <a:ln w="25112">
                  <a:noFill/>
                </a:ln>
              </c:spPr>
              <c:txPr>
                <a:bodyPr anchor="t" anchorCtr="1"/>
                <a:lstStyle/>
                <a:p>
                  <a:pPr>
                    <a:defRPr sz="1400" b="1" i="0" u="none" strike="noStrike" baseline="0">
                      <a:solidFill>
                        <a:schemeClr val="bg1"/>
                      </a:solidFill>
                      <a:latin typeface="Gill Sans MT" panose="020B0502020104020203" pitchFamily="34" charset="0"/>
                      <a:ea typeface="Times New Roman"/>
                      <a:cs typeface="Times New Roman"/>
                    </a:defRPr>
                  </a:pPr>
                  <a:endParaRPr lang="en-US"/>
                </a:p>
              </c:txPr>
              <c:showLegendKey val="0"/>
              <c:showVal val="1"/>
              <c:showCatName val="0"/>
              <c:showSerName val="0"/>
              <c:showPercent val="0"/>
              <c:showBubbleSize val="0"/>
            </c:dLbl>
            <c:dLbl>
              <c:idx val="6"/>
              <c:spPr>
                <a:noFill/>
                <a:ln w="25112">
                  <a:noFill/>
                </a:ln>
              </c:spPr>
              <c:txPr>
                <a:bodyPr anchor="t" anchorCtr="1"/>
                <a:lstStyle/>
                <a:p>
                  <a:pPr>
                    <a:defRPr sz="1400" b="1" i="0" u="none" strike="noStrike" baseline="0">
                      <a:solidFill>
                        <a:schemeClr val="bg1"/>
                      </a:solidFill>
                      <a:latin typeface="Gill Sans MT" panose="020B0502020104020203" pitchFamily="34" charset="0"/>
                      <a:ea typeface="Times New Roman"/>
                      <a:cs typeface="Arial" pitchFamily="34" charset="0"/>
                    </a:defRPr>
                  </a:pPr>
                  <a:endParaRPr lang="en-US"/>
                </a:p>
              </c:txPr>
              <c:showLegendKey val="0"/>
              <c:showVal val="1"/>
              <c:showCatName val="0"/>
              <c:showSerName val="0"/>
              <c:showPercent val="0"/>
              <c:showBubbleSize val="0"/>
            </c:dLbl>
            <c:dLbl>
              <c:idx val="7"/>
              <c:spPr>
                <a:noFill/>
                <a:ln w="25112">
                  <a:noFill/>
                </a:ln>
              </c:spPr>
              <c:txPr>
                <a:bodyPr anchor="t" anchorCtr="1"/>
                <a:lstStyle/>
                <a:p>
                  <a:pPr>
                    <a:defRPr sz="1400" b="1" i="0" u="none" strike="noStrike" baseline="0">
                      <a:solidFill>
                        <a:schemeClr val="bg1"/>
                      </a:solidFill>
                      <a:latin typeface="Gill Sans MT" panose="020B0502020104020203" pitchFamily="34" charset="0"/>
                      <a:ea typeface="Times New Roman"/>
                      <a:cs typeface="Times New Roman"/>
                    </a:defRPr>
                  </a:pPr>
                  <a:endParaRPr lang="en-US"/>
                </a:p>
              </c:txPr>
              <c:showLegendKey val="0"/>
              <c:showVal val="1"/>
              <c:showCatName val="0"/>
              <c:showSerName val="0"/>
              <c:showPercent val="0"/>
              <c:showBubbleSize val="0"/>
            </c:dLbl>
            <c:dLbl>
              <c:idx val="8"/>
              <c:spPr>
                <a:noFill/>
                <a:ln w="25112">
                  <a:noFill/>
                </a:ln>
              </c:spPr>
              <c:txPr>
                <a:bodyPr anchor="t" anchorCtr="1"/>
                <a:lstStyle/>
                <a:p>
                  <a:pPr>
                    <a:defRPr sz="1400" b="1" i="0" u="none" strike="noStrike" baseline="0">
                      <a:solidFill>
                        <a:schemeClr val="bg1"/>
                      </a:solidFill>
                      <a:latin typeface="Gill Sans MT" panose="020B0502020104020203" pitchFamily="34" charset="0"/>
                      <a:ea typeface="Times New Roman"/>
                      <a:cs typeface="Times New Roman"/>
                    </a:defRPr>
                  </a:pPr>
                  <a:endParaRPr lang="en-US"/>
                </a:p>
              </c:txPr>
              <c:showLegendKey val="0"/>
              <c:showVal val="1"/>
              <c:showCatName val="0"/>
              <c:showSerName val="0"/>
              <c:showPercent val="0"/>
              <c:showBubbleSize val="0"/>
            </c:dLbl>
            <c:dLbl>
              <c:idx val="9"/>
              <c:spPr>
                <a:noFill/>
                <a:ln w="25112">
                  <a:noFill/>
                </a:ln>
              </c:spPr>
              <c:txPr>
                <a:bodyPr anchor="t" anchorCtr="1"/>
                <a:lstStyle/>
                <a:p>
                  <a:pPr>
                    <a:defRPr sz="1400" b="1" i="0" u="none" strike="noStrike" baseline="0">
                      <a:solidFill>
                        <a:schemeClr val="bg1"/>
                      </a:solidFill>
                      <a:latin typeface="Gill Sans MT" panose="020B0502020104020203" pitchFamily="34" charset="0"/>
                      <a:ea typeface="Times New Roman"/>
                      <a:cs typeface="Times New Roman"/>
                    </a:defRPr>
                  </a:pPr>
                  <a:endParaRPr lang="en-US"/>
                </a:p>
              </c:txPr>
              <c:showLegendKey val="0"/>
              <c:showVal val="1"/>
              <c:showCatName val="0"/>
              <c:showSerName val="0"/>
              <c:showPercent val="0"/>
              <c:showBubbleSize val="0"/>
            </c:dLbl>
            <c:spPr>
              <a:noFill/>
              <a:ln w="25112">
                <a:noFill/>
              </a:ln>
            </c:spPr>
            <c:txPr>
              <a:bodyPr anchor="t" anchorCtr="1"/>
              <a:lstStyle/>
              <a:p>
                <a:pPr>
                  <a:defRPr sz="1400" b="1" i="0" u="none" strike="noStrike" baseline="0">
                    <a:solidFill>
                      <a:schemeClr val="bg1"/>
                    </a:solidFill>
                    <a:latin typeface="Gill Sans MT" panose="020B0502020104020203"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Sheet1!$A$1:$E$1</c:f>
              <c:strCache>
                <c:ptCount val="5"/>
                <c:pt idx="0">
                  <c:v>2013</c:v>
                </c:pt>
                <c:pt idx="1">
                  <c:v>2014</c:v>
                </c:pt>
                <c:pt idx="2">
                  <c:v>2015</c:v>
                </c:pt>
                <c:pt idx="3">
                  <c:v>Q3 2015</c:v>
                </c:pt>
                <c:pt idx="4">
                  <c:v>Q3 2016*</c:v>
                </c:pt>
              </c:strCache>
            </c:strRef>
          </c:cat>
          <c:val>
            <c:numRef>
              <c:f>Sheet1!$A$2:$E$2</c:f>
              <c:numCache>
                <c:formatCode>_-"$"* #,##0.0_-;\-"$"* #,##0.0_-;_-"$"* "-"??_-;_-@_-</c:formatCode>
                <c:ptCount val="5"/>
                <c:pt idx="0">
                  <c:v>239.5</c:v>
                </c:pt>
                <c:pt idx="1">
                  <c:v>234.1</c:v>
                </c:pt>
                <c:pt idx="2">
                  <c:v>239.1</c:v>
                </c:pt>
                <c:pt idx="3">
                  <c:v>246.8</c:v>
                </c:pt>
                <c:pt idx="4">
                  <c:v>302.3</c:v>
                </c:pt>
              </c:numCache>
            </c:numRef>
          </c:val>
        </c:ser>
        <c:dLbls>
          <c:showLegendKey val="0"/>
          <c:showVal val="1"/>
          <c:showCatName val="0"/>
          <c:showSerName val="0"/>
          <c:showPercent val="0"/>
          <c:showBubbleSize val="0"/>
        </c:dLbls>
        <c:gapWidth val="83"/>
        <c:gapDepth val="0"/>
        <c:shape val="box"/>
        <c:axId val="223293288"/>
        <c:axId val="228856808"/>
        <c:axId val="0"/>
      </c:bar3DChart>
      <c:catAx>
        <c:axId val="223293288"/>
        <c:scaling>
          <c:orientation val="minMax"/>
        </c:scaling>
        <c:delete val="0"/>
        <c:axPos val="b"/>
        <c:numFmt formatCode="General" sourceLinked="1"/>
        <c:majorTickMark val="out"/>
        <c:minorTickMark val="none"/>
        <c:tickLblPos val="low"/>
        <c:spPr>
          <a:ln w="3139">
            <a:solidFill>
              <a:schemeClr val="tx1"/>
            </a:solidFill>
            <a:prstDash val="solid"/>
          </a:ln>
        </c:spPr>
        <c:txPr>
          <a:bodyPr rot="0" vert="horz"/>
          <a:lstStyle/>
          <a:p>
            <a:pPr>
              <a:defRPr sz="1200" b="1" i="0" u="none" strike="noStrike" baseline="0">
                <a:solidFill>
                  <a:schemeClr val="tx1"/>
                </a:solidFill>
                <a:latin typeface="Gill Sans MT" panose="020B0502020104020203" pitchFamily="34" charset="0"/>
                <a:ea typeface="Arial"/>
                <a:cs typeface="Arial"/>
              </a:defRPr>
            </a:pPr>
            <a:endParaRPr lang="en-US"/>
          </a:p>
        </c:txPr>
        <c:crossAx val="228856808"/>
        <c:crosses val="autoZero"/>
        <c:auto val="1"/>
        <c:lblAlgn val="ctr"/>
        <c:lblOffset val="100"/>
        <c:tickLblSkip val="1"/>
        <c:tickMarkSkip val="1"/>
        <c:noMultiLvlLbl val="1"/>
      </c:catAx>
      <c:valAx>
        <c:axId val="228856808"/>
        <c:scaling>
          <c:orientation val="minMax"/>
          <c:max val="325"/>
          <c:min val="0"/>
        </c:scaling>
        <c:delete val="0"/>
        <c:axPos val="l"/>
        <c:majorGridlines/>
        <c:title>
          <c:tx>
            <c:rich>
              <a:bodyPr/>
              <a:lstStyle/>
              <a:p>
                <a:pPr>
                  <a:defRPr sz="1400" b="1" i="0" u="none" strike="noStrike" baseline="0">
                    <a:solidFill>
                      <a:schemeClr val="tx1"/>
                    </a:solidFill>
                    <a:latin typeface="Gill Sans MT" panose="020B0502020104020203" pitchFamily="34" charset="0"/>
                    <a:ea typeface="Arial"/>
                    <a:cs typeface="Arial"/>
                  </a:defRPr>
                </a:pPr>
                <a:r>
                  <a:rPr lang="en-US" sz="1400" baseline="0" dirty="0">
                    <a:solidFill>
                      <a:schemeClr val="tx1"/>
                    </a:solidFill>
                    <a:latin typeface="Gill Sans MT" panose="020B0502020104020203" pitchFamily="34" charset="0"/>
                  </a:rPr>
                  <a:t>$ Millions</a:t>
                </a:r>
              </a:p>
            </c:rich>
          </c:tx>
          <c:layout>
            <c:manualLayout>
              <c:xMode val="edge"/>
              <c:yMode val="edge"/>
              <c:x val="1.5169194865811019E-2"/>
              <c:y val="0.33197556008147705"/>
            </c:manualLayout>
          </c:layout>
          <c:overlay val="0"/>
          <c:spPr>
            <a:noFill/>
            <a:ln w="25112">
              <a:noFill/>
            </a:ln>
          </c:spPr>
        </c:title>
        <c:numFmt formatCode="\$#,##0" sourceLinked="0"/>
        <c:majorTickMark val="out"/>
        <c:minorTickMark val="none"/>
        <c:tickLblPos val="nextTo"/>
        <c:spPr>
          <a:ln w="3139">
            <a:solidFill>
              <a:schemeClr val="tx1"/>
            </a:solidFill>
            <a:prstDash val="solid"/>
          </a:ln>
        </c:spPr>
        <c:txPr>
          <a:bodyPr rot="0" vert="horz"/>
          <a:lstStyle/>
          <a:p>
            <a:pPr>
              <a:defRPr sz="1400" b="1" i="0" u="none" strike="noStrike" baseline="0">
                <a:solidFill>
                  <a:schemeClr val="tx1"/>
                </a:solidFill>
                <a:latin typeface="Gill Sans MT" panose="020B0502020104020203" pitchFamily="34" charset="0"/>
                <a:ea typeface="Arial"/>
                <a:cs typeface="Arial"/>
              </a:defRPr>
            </a:pPr>
            <a:endParaRPr lang="en-US"/>
          </a:p>
        </c:txPr>
        <c:crossAx val="223293288"/>
        <c:crosses val="autoZero"/>
        <c:crossBetween val="between"/>
        <c:majorUnit val="25"/>
      </c:valAx>
      <c:spPr>
        <a:noFill/>
        <a:ln w="25400">
          <a:noFill/>
        </a:ln>
      </c:spPr>
    </c:plotArea>
    <c:plotVisOnly val="1"/>
    <c:dispBlanksAs val="gap"/>
    <c:showDLblsOverMax val="0"/>
  </c:chart>
  <c:spPr>
    <a:noFill/>
    <a:ln>
      <a:noFill/>
    </a:ln>
  </c:spPr>
  <c:txPr>
    <a:bodyPr/>
    <a:lstStyle/>
    <a:p>
      <a:pPr>
        <a:defRPr sz="185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drawing1.xml><?xml version="1.0" encoding="utf-8"?>
<c:userShapes xmlns:c="http://schemas.openxmlformats.org/drawingml/2006/chart">
  <cdr:relSizeAnchor xmlns:cdr="http://schemas.openxmlformats.org/drawingml/2006/chartDrawing">
    <cdr:from>
      <cdr:x>0.24435</cdr:x>
      <cdr:y>0.88657</cdr:y>
    </cdr:from>
    <cdr:to>
      <cdr:x>0.56499</cdr:x>
      <cdr:y>0.94456</cdr:y>
    </cdr:to>
    <cdr:sp macro="" textlink="">
      <cdr:nvSpPr>
        <cdr:cNvPr id="2" name="TextBox 23"/>
        <cdr:cNvSpPr txBox="1"/>
      </cdr:nvSpPr>
      <cdr:spPr>
        <a:xfrm xmlns:a="http://schemas.openxmlformats.org/drawingml/2006/main">
          <a:off x="2019771" y="4234913"/>
          <a:ext cx="265041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smtClean="0"/>
            <a:t>Professional and Technical Services</a:t>
          </a:r>
          <a:endParaRPr lang="en-US"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0.31075</cdr:x>
      <cdr:y>0.12775</cdr:y>
    </cdr:from>
    <cdr:to>
      <cdr:x>0.3985</cdr:x>
      <cdr:y>0.21675</cdr:y>
    </cdr:to>
    <cdr:sp macro="" textlink="">
      <cdr:nvSpPr>
        <cdr:cNvPr id="1025" name="Text Box 1"/>
        <cdr:cNvSpPr txBox="1">
          <a:spLocks xmlns:a="http://schemas.openxmlformats.org/drawingml/2006/main" noChangeArrowheads="1"/>
        </cdr:cNvSpPr>
      </cdr:nvSpPr>
      <cdr:spPr bwMode="auto">
        <a:xfrm xmlns:a="http://schemas.openxmlformats.org/drawingml/2006/main">
          <a:off x="2542549" y="562170"/>
          <a:ext cx="717968" cy="391649"/>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7"/>
            <a:ext cx="3043343" cy="465455"/>
          </a:xfrm>
          <a:prstGeom prst="rect">
            <a:avLst/>
          </a:prstGeom>
        </p:spPr>
        <p:txBody>
          <a:bodyPr vert="horz" lIns="92822" tIns="46408" rIns="92822" bIns="46408" rtlCol="0"/>
          <a:lstStyle>
            <a:lvl1pPr algn="l">
              <a:defRPr sz="1200"/>
            </a:lvl1pPr>
          </a:lstStyle>
          <a:p>
            <a:endParaRPr lang="en-US"/>
          </a:p>
        </p:txBody>
      </p:sp>
      <p:sp>
        <p:nvSpPr>
          <p:cNvPr id="3" name="Date Placeholder 2"/>
          <p:cNvSpPr>
            <a:spLocks noGrp="1"/>
          </p:cNvSpPr>
          <p:nvPr>
            <p:ph type="dt" sz="quarter" idx="1"/>
          </p:nvPr>
        </p:nvSpPr>
        <p:spPr>
          <a:xfrm>
            <a:off x="3978146" y="7"/>
            <a:ext cx="3043343" cy="465455"/>
          </a:xfrm>
          <a:prstGeom prst="rect">
            <a:avLst/>
          </a:prstGeom>
        </p:spPr>
        <p:txBody>
          <a:bodyPr vert="horz" lIns="92822" tIns="46408" rIns="92822" bIns="46408" rtlCol="0"/>
          <a:lstStyle>
            <a:lvl1pPr algn="r">
              <a:defRPr sz="1200"/>
            </a:lvl1pPr>
          </a:lstStyle>
          <a:p>
            <a:fld id="{2B12675C-C66F-43CC-8D6F-5DD0AD27A927}" type="datetimeFigureOut">
              <a:rPr lang="en-US" smtClean="0"/>
              <a:pPr/>
              <a:t>1/10/2017</a:t>
            </a:fld>
            <a:endParaRPr lang="en-US"/>
          </a:p>
        </p:txBody>
      </p:sp>
      <p:sp>
        <p:nvSpPr>
          <p:cNvPr id="4" name="Footer Placeholder 3"/>
          <p:cNvSpPr>
            <a:spLocks noGrp="1"/>
          </p:cNvSpPr>
          <p:nvPr>
            <p:ph type="ftr" sz="quarter" idx="2"/>
          </p:nvPr>
        </p:nvSpPr>
        <p:spPr>
          <a:xfrm>
            <a:off x="1" y="8842037"/>
            <a:ext cx="3043343" cy="465455"/>
          </a:xfrm>
          <a:prstGeom prst="rect">
            <a:avLst/>
          </a:prstGeom>
        </p:spPr>
        <p:txBody>
          <a:bodyPr vert="horz" lIns="92822" tIns="46408" rIns="92822" bIns="46408" rtlCol="0" anchor="b"/>
          <a:lstStyle>
            <a:lvl1pPr algn="l">
              <a:defRPr sz="1200"/>
            </a:lvl1pPr>
          </a:lstStyle>
          <a:p>
            <a:endParaRPr lang="en-US"/>
          </a:p>
        </p:txBody>
      </p:sp>
      <p:sp>
        <p:nvSpPr>
          <p:cNvPr id="5" name="Slide Number Placeholder 4"/>
          <p:cNvSpPr>
            <a:spLocks noGrp="1"/>
          </p:cNvSpPr>
          <p:nvPr>
            <p:ph type="sldNum" sz="quarter" idx="3"/>
          </p:nvPr>
        </p:nvSpPr>
        <p:spPr>
          <a:xfrm>
            <a:off x="3978146" y="8842037"/>
            <a:ext cx="3043343" cy="465455"/>
          </a:xfrm>
          <a:prstGeom prst="rect">
            <a:avLst/>
          </a:prstGeom>
        </p:spPr>
        <p:txBody>
          <a:bodyPr vert="horz" lIns="92822" tIns="46408" rIns="92822" bIns="46408" rtlCol="0" anchor="b"/>
          <a:lstStyle>
            <a:lvl1pPr algn="r">
              <a:defRPr sz="1200"/>
            </a:lvl1pPr>
          </a:lstStyle>
          <a:p>
            <a:fld id="{55705067-08ED-4719-8DA0-C34CB2E73CDB}" type="slidenum">
              <a:rPr lang="en-US" smtClean="0"/>
              <a:pPr/>
              <a:t>‹#›</a:t>
            </a:fld>
            <a:endParaRPr lang="en-US"/>
          </a:p>
        </p:txBody>
      </p:sp>
    </p:spTree>
    <p:extLst>
      <p:ext uri="{BB962C8B-B14F-4D97-AF65-F5344CB8AC3E}">
        <p14:creationId xmlns:p14="http://schemas.microsoft.com/office/powerpoint/2010/main" val="3731595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7"/>
            <a:ext cx="3043343" cy="465455"/>
          </a:xfrm>
          <a:prstGeom prst="rect">
            <a:avLst/>
          </a:prstGeom>
        </p:spPr>
        <p:txBody>
          <a:bodyPr vert="horz" lIns="92822" tIns="46408" rIns="92822" bIns="46408" rtlCol="0"/>
          <a:lstStyle>
            <a:lvl1pPr algn="l">
              <a:defRPr sz="1200"/>
            </a:lvl1pPr>
          </a:lstStyle>
          <a:p>
            <a:endParaRPr lang="en-US"/>
          </a:p>
        </p:txBody>
      </p:sp>
      <p:sp>
        <p:nvSpPr>
          <p:cNvPr id="3" name="Date Placeholder 2"/>
          <p:cNvSpPr>
            <a:spLocks noGrp="1"/>
          </p:cNvSpPr>
          <p:nvPr>
            <p:ph type="dt" idx="1"/>
          </p:nvPr>
        </p:nvSpPr>
        <p:spPr>
          <a:xfrm>
            <a:off x="3978146" y="7"/>
            <a:ext cx="3043343" cy="465455"/>
          </a:xfrm>
          <a:prstGeom prst="rect">
            <a:avLst/>
          </a:prstGeom>
        </p:spPr>
        <p:txBody>
          <a:bodyPr vert="horz" lIns="92822" tIns="46408" rIns="92822" bIns="46408" rtlCol="0"/>
          <a:lstStyle>
            <a:lvl1pPr algn="r">
              <a:defRPr sz="1200"/>
            </a:lvl1pPr>
          </a:lstStyle>
          <a:p>
            <a:fld id="{84DD8197-74F6-4BBC-B3E2-8B9F3487EA2A}" type="datetimeFigureOut">
              <a:rPr lang="en-US" smtClean="0"/>
              <a:pPr/>
              <a:t>1/10/2017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2822" tIns="46408" rIns="92822" bIns="46408" rtlCol="0" anchor="ctr"/>
          <a:lstStyle/>
          <a:p>
            <a:endParaRPr lang="en-US"/>
          </a:p>
        </p:txBody>
      </p:sp>
      <p:sp>
        <p:nvSpPr>
          <p:cNvPr id="5" name="Notes Placeholder 4"/>
          <p:cNvSpPr>
            <a:spLocks noGrp="1"/>
          </p:cNvSpPr>
          <p:nvPr>
            <p:ph type="body" sz="quarter" idx="3"/>
          </p:nvPr>
        </p:nvSpPr>
        <p:spPr>
          <a:xfrm>
            <a:off x="702311" y="4421833"/>
            <a:ext cx="5618480" cy="4189095"/>
          </a:xfrm>
          <a:prstGeom prst="rect">
            <a:avLst/>
          </a:prstGeom>
        </p:spPr>
        <p:txBody>
          <a:bodyPr vert="horz" lIns="92822" tIns="46408" rIns="92822" bIns="4640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8842037"/>
            <a:ext cx="3043343" cy="465455"/>
          </a:xfrm>
          <a:prstGeom prst="rect">
            <a:avLst/>
          </a:prstGeom>
        </p:spPr>
        <p:txBody>
          <a:bodyPr vert="horz" lIns="92822" tIns="46408" rIns="92822" bIns="46408" rtlCol="0" anchor="b"/>
          <a:lstStyle>
            <a:lvl1pPr algn="l">
              <a:defRPr sz="1200"/>
            </a:lvl1pPr>
          </a:lstStyle>
          <a:p>
            <a:endParaRPr lang="en-US"/>
          </a:p>
        </p:txBody>
      </p:sp>
      <p:sp>
        <p:nvSpPr>
          <p:cNvPr id="7" name="Slide Number Placeholder 6"/>
          <p:cNvSpPr>
            <a:spLocks noGrp="1"/>
          </p:cNvSpPr>
          <p:nvPr>
            <p:ph type="sldNum" sz="quarter" idx="5"/>
          </p:nvPr>
        </p:nvSpPr>
        <p:spPr>
          <a:xfrm>
            <a:off x="3978146" y="8842037"/>
            <a:ext cx="3043343" cy="465455"/>
          </a:xfrm>
          <a:prstGeom prst="rect">
            <a:avLst/>
          </a:prstGeom>
        </p:spPr>
        <p:txBody>
          <a:bodyPr vert="horz" lIns="92822" tIns="46408" rIns="92822" bIns="46408" rtlCol="0" anchor="b"/>
          <a:lstStyle>
            <a:lvl1pPr algn="r">
              <a:defRPr sz="1200"/>
            </a:lvl1pPr>
          </a:lstStyle>
          <a:p>
            <a:fld id="{91C415A7-3CF1-41F6-9897-3C5523E189C2}" type="slidenum">
              <a:rPr lang="en-US" smtClean="0"/>
              <a:pPr/>
              <a:t>‹#›</a:t>
            </a:fld>
            <a:endParaRPr lang="en-US"/>
          </a:p>
        </p:txBody>
      </p:sp>
    </p:spTree>
    <p:extLst>
      <p:ext uri="{BB962C8B-B14F-4D97-AF65-F5344CB8AC3E}">
        <p14:creationId xmlns:p14="http://schemas.microsoft.com/office/powerpoint/2010/main" val="381927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pweb.gpstrategies.com/corp/its/Security/Security-Home.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nvestors.gpstrategies.com/hist.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pstrategies.com/aboutUs/awards.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1C415A7-3CF1-41F6-9897-3C5523E189C2}" type="slidenum">
              <a:rPr lang="en-US" smtClean="0"/>
              <a:pPr/>
              <a:t>1</a:t>
            </a:fld>
            <a:endParaRPr lang="en-US"/>
          </a:p>
        </p:txBody>
      </p:sp>
      <p:sp>
        <p:nvSpPr>
          <p:cNvPr id="5" name="Notes Placeholder 2"/>
          <p:cNvSpPr>
            <a:spLocks noGrp="1"/>
          </p:cNvSpPr>
          <p:nvPr>
            <p:ph type="body" idx="1"/>
          </p:nvPr>
        </p:nvSpPr>
        <p:spPr>
          <a:xfrm>
            <a:off x="702311" y="4421824"/>
            <a:ext cx="5618480" cy="4477142"/>
          </a:xfrm>
        </p:spPr>
        <p:txBody>
          <a:bodyPr>
            <a:normAutofit fontScale="62500" lnSpcReduction="20000"/>
          </a:bodyPr>
          <a:lstStyle/>
          <a:p>
            <a:r>
              <a:rPr lang="en-US" dirty="0" smtClean="0">
                <a:latin typeface="Segoe UI" pitchFamily="34" charset="0"/>
                <a:cs typeface="Segoe UI" pitchFamily="34" charset="0"/>
              </a:rPr>
              <a:t>Data Revised </a:t>
            </a:r>
            <a:r>
              <a:rPr lang="en-US" dirty="0">
                <a:latin typeface="Segoe UI" pitchFamily="34" charset="0"/>
                <a:cs typeface="Segoe UI" pitchFamily="34" charset="0"/>
              </a:rPr>
              <a:t> </a:t>
            </a:r>
            <a:r>
              <a:rPr lang="en-US" dirty="0" smtClean="0">
                <a:latin typeface="Segoe UI" pitchFamily="34" charset="0"/>
                <a:cs typeface="Segoe UI" pitchFamily="34" charset="0"/>
              </a:rPr>
              <a:t>1.5.15</a:t>
            </a:r>
          </a:p>
          <a:p>
            <a:endParaRPr lang="en-US" dirty="0">
              <a:latin typeface="Segoe UI" pitchFamily="34" charset="0"/>
              <a:cs typeface="Segoe UI" pitchFamily="34" charset="0"/>
            </a:endParaRPr>
          </a:p>
          <a:p>
            <a:r>
              <a:rPr lang="en-US" sz="1300" b="1" dirty="0">
                <a:latin typeface="Segoe UI" pitchFamily="34" charset="0"/>
                <a:cs typeface="Segoe UI" pitchFamily="34" charset="0"/>
              </a:rPr>
              <a:t>Information Classification</a:t>
            </a:r>
          </a:p>
          <a:p>
            <a:endParaRPr lang="en-US" sz="1300" dirty="0">
              <a:latin typeface="Segoe UI" pitchFamily="34" charset="0"/>
              <a:cs typeface="Segoe UI" pitchFamily="34" charset="0"/>
            </a:endParaRPr>
          </a:p>
          <a:p>
            <a:r>
              <a:rPr lang="en-US" sz="1300" dirty="0">
                <a:latin typeface="Segoe UI" pitchFamily="34" charset="0"/>
                <a:cs typeface="Segoe UI" pitchFamily="34" charset="0"/>
              </a:rPr>
              <a:t>Information classification is a critical part of GP Strategies data security.  The following classifications should be applied to any document that is not classified as PUBLIC INFORMATION.  For more information regarding information classification and handling, please visit the IT Security Center </a:t>
            </a:r>
            <a:r>
              <a:rPr lang="en-US" sz="1300" u="sng" dirty="0">
                <a:latin typeface="Segoe UI" pitchFamily="34" charset="0"/>
                <a:cs typeface="Segoe UI" pitchFamily="34" charset="0"/>
                <a:hlinkClick r:id="rId3"/>
              </a:rPr>
              <a:t>https://gpweb.gpstrategies.com/corp/its/Security/Security-Home.aspx</a:t>
            </a:r>
            <a:endParaRPr lang="en-US" sz="1300" dirty="0">
              <a:latin typeface="Segoe UI" pitchFamily="34" charset="0"/>
              <a:cs typeface="Segoe UI" pitchFamily="34" charset="0"/>
            </a:endParaRPr>
          </a:p>
          <a:p>
            <a:endParaRPr lang="en-US" sz="1300" b="1" dirty="0">
              <a:latin typeface="Segoe UI" pitchFamily="34" charset="0"/>
              <a:cs typeface="Segoe UI" pitchFamily="34" charset="0"/>
            </a:endParaRPr>
          </a:p>
          <a:p>
            <a:endParaRPr lang="en-US" sz="1300" b="1" dirty="0">
              <a:latin typeface="Segoe UI" pitchFamily="34" charset="0"/>
              <a:cs typeface="Segoe UI" pitchFamily="34" charset="0"/>
            </a:endParaRPr>
          </a:p>
          <a:p>
            <a:r>
              <a:rPr lang="en-US" sz="1300" b="1" dirty="0">
                <a:latin typeface="Segoe UI" pitchFamily="34" charset="0"/>
                <a:cs typeface="Segoe UI" pitchFamily="34" charset="0"/>
              </a:rPr>
              <a:t>High Business Impact (HBI - GP Strategies Company Confidential) </a:t>
            </a:r>
            <a:endParaRPr lang="en-US" sz="1300" dirty="0">
              <a:latin typeface="Segoe UI" pitchFamily="34" charset="0"/>
              <a:cs typeface="Segoe UI" pitchFamily="34" charset="0"/>
            </a:endParaRPr>
          </a:p>
          <a:p>
            <a:r>
              <a:rPr lang="en-US" sz="1300" dirty="0">
                <a:latin typeface="Segoe UI" pitchFamily="34" charset="0"/>
                <a:cs typeface="Segoe UI" pitchFamily="34" charset="0"/>
              </a:rPr>
              <a:t>This classification category MUST be assigned to information asset types where unauthorized disclosure could cause severe or catastrophic material loss to GP Strategies, the Information Asset Owner, or relying parties. These are not actual GP Strategies classifications but some illustrative examples of what could be classified as HBI by the Information Asset Owner: </a:t>
            </a:r>
          </a:p>
          <a:p>
            <a:r>
              <a:rPr lang="en-US" sz="1300" dirty="0">
                <a:latin typeface="Segoe UI" pitchFamily="34" charset="0"/>
                <a:cs typeface="Segoe UI" pitchFamily="34" charset="0"/>
              </a:rPr>
              <a:t>• Authentication/authorization credentials and/or other information that can be used to directly or indirectly authenticate or authorize valuable transactions </a:t>
            </a:r>
          </a:p>
          <a:p>
            <a:r>
              <a:rPr lang="en-US" sz="1300" dirty="0">
                <a:latin typeface="Segoe UI" pitchFamily="34" charset="0"/>
                <a:cs typeface="Segoe UI" pitchFamily="34" charset="0"/>
              </a:rPr>
              <a:t>• Information under strict regulatory handling requirements (e.g., Directive 95/46/EC, GLBA, PCI, HIPAA, and CA SB1386) and/or business secrets (e.g., unannounced financials, trade secrets) </a:t>
            </a:r>
          </a:p>
          <a:p>
            <a:r>
              <a:rPr lang="en-US" sz="1300" dirty="0">
                <a:latin typeface="Segoe UI" pitchFamily="34" charset="0"/>
                <a:cs typeface="Segoe UI" pitchFamily="34" charset="0"/>
              </a:rPr>
              <a:t>• Source code, symbols, binaries, or specifications that could negatively impact GP Strategies competitive advantage or Intellectual Property rights </a:t>
            </a:r>
          </a:p>
          <a:p>
            <a:r>
              <a:rPr lang="en-US" sz="1300" dirty="0">
                <a:latin typeface="Segoe UI" pitchFamily="34" charset="0"/>
                <a:cs typeface="Segoe UI" pitchFamily="34" charset="0"/>
              </a:rPr>
              <a:t> </a:t>
            </a:r>
          </a:p>
          <a:p>
            <a:r>
              <a:rPr lang="en-US" sz="1300" b="1" dirty="0">
                <a:latin typeface="Segoe UI" pitchFamily="34" charset="0"/>
                <a:cs typeface="Segoe UI" pitchFamily="34" charset="0"/>
              </a:rPr>
              <a:t>Moderate Business Impact (MBI - GP Strategies Company Confidential)</a:t>
            </a:r>
            <a:endParaRPr lang="en-US" sz="900" dirty="0">
              <a:latin typeface="Segoe UI" pitchFamily="34" charset="0"/>
              <a:cs typeface="Segoe UI" pitchFamily="34" charset="0"/>
            </a:endParaRPr>
          </a:p>
          <a:p>
            <a:r>
              <a:rPr lang="en-US" sz="1300" dirty="0">
                <a:latin typeface="Segoe UI" pitchFamily="34" charset="0"/>
                <a:cs typeface="Segoe UI" pitchFamily="34" charset="0"/>
              </a:rPr>
              <a:t>This classification category MUST be assigned to information asset types where unauthorized disclosure could cause serious material loss to GP Strategies, the Information Asset Owner, or relying parties. These are not actual GP Strategies classifications but some illustrative examples of what could be classified as MBI by the Information Asset Owner: </a:t>
            </a:r>
          </a:p>
          <a:p>
            <a:r>
              <a:rPr lang="en-US" sz="1300" dirty="0">
                <a:latin typeface="Segoe UI" pitchFamily="34" charset="0"/>
                <a:cs typeface="Segoe UI" pitchFamily="34" charset="0"/>
              </a:rPr>
              <a:t>• Unreleased training materials and network infrastructure configurations and/or designs </a:t>
            </a:r>
          </a:p>
          <a:p>
            <a:r>
              <a:rPr lang="en-US" sz="1300" dirty="0">
                <a:latin typeface="Segoe UI" pitchFamily="34" charset="0"/>
                <a:cs typeface="Segoe UI" pitchFamily="34" charset="0"/>
              </a:rPr>
              <a:t>• Source code or binaries that, if reverse engineered or cloned, could result in serious material impact to the quality and/or integrity of GP Strategies products or brand. </a:t>
            </a:r>
          </a:p>
          <a:p>
            <a:r>
              <a:rPr lang="en-US" sz="1300" dirty="0">
                <a:latin typeface="Segoe UI" pitchFamily="34" charset="0"/>
                <a:cs typeface="Segoe UI" pitchFamily="34" charset="0"/>
              </a:rPr>
              <a:t> </a:t>
            </a:r>
          </a:p>
          <a:p>
            <a:r>
              <a:rPr lang="en-US" sz="1300" b="1" dirty="0">
                <a:latin typeface="Segoe UI" pitchFamily="34" charset="0"/>
                <a:cs typeface="Segoe UI" pitchFamily="34" charset="0"/>
              </a:rPr>
              <a:t>Low Business Impact (LBI - GP Strategies Company Confidential) </a:t>
            </a:r>
            <a:endParaRPr lang="en-US" sz="1300" dirty="0">
              <a:latin typeface="Segoe UI" pitchFamily="34" charset="0"/>
              <a:cs typeface="Segoe UI" pitchFamily="34" charset="0"/>
            </a:endParaRPr>
          </a:p>
          <a:p>
            <a:r>
              <a:rPr lang="en-US" sz="1300" dirty="0">
                <a:latin typeface="Segoe UI" pitchFamily="34" charset="0"/>
                <a:cs typeface="Segoe UI" pitchFamily="34" charset="0"/>
              </a:rPr>
              <a:t>This classification category MUST be assigned to information asset types where unauthorized disclosure could result in none to limited material loss to GP Strategies, the Information Asset Owner, or relying parties. These are not actual GP Strategies classifications but some illustrative examples of what could be classified as LBI by the Information Asset Owner: </a:t>
            </a:r>
          </a:p>
          <a:p>
            <a:r>
              <a:rPr lang="en-US" sz="1300" dirty="0">
                <a:latin typeface="Segoe UI" pitchFamily="34" charset="0"/>
                <a:cs typeface="Segoe UI" pitchFamily="34" charset="0"/>
              </a:rPr>
              <a:t>• Companywide announcements and information that all employees, contractors, and those under NDA have been approved to read </a:t>
            </a:r>
          </a:p>
          <a:p>
            <a:r>
              <a:rPr lang="en-US" sz="1300" dirty="0">
                <a:latin typeface="Segoe UI" pitchFamily="34" charset="0"/>
                <a:cs typeface="Segoe UI" pitchFamily="34" charset="0"/>
              </a:rPr>
              <a:t>• Source code for publicly released training materials. </a:t>
            </a:r>
          </a:p>
          <a:p>
            <a:r>
              <a:rPr lang="en-US" sz="1300" dirty="0">
                <a:latin typeface="Segoe UI" pitchFamily="34" charset="0"/>
                <a:cs typeface="Segoe UI" pitchFamily="34" charset="0"/>
              </a:rPr>
              <a:t> </a:t>
            </a:r>
          </a:p>
          <a:p>
            <a:r>
              <a:rPr lang="en-US" sz="1300" b="1" dirty="0">
                <a:latin typeface="Segoe UI" pitchFamily="34" charset="0"/>
                <a:cs typeface="Segoe UI" pitchFamily="34" charset="0"/>
              </a:rPr>
              <a:t>Public Information: </a:t>
            </a:r>
            <a:endParaRPr lang="en-US" sz="1300" dirty="0">
              <a:latin typeface="Segoe UI" pitchFamily="34" charset="0"/>
              <a:cs typeface="Segoe UI" pitchFamily="34" charset="0"/>
            </a:endParaRPr>
          </a:p>
          <a:p>
            <a:r>
              <a:rPr lang="en-US" sz="1300" dirty="0">
                <a:latin typeface="Segoe UI" pitchFamily="34" charset="0"/>
                <a:cs typeface="Segoe UI" pitchFamily="34" charset="0"/>
              </a:rPr>
              <a:t>This classification category is assigned to information intended for public use that, when used as intended, would have no adverse effect on the operations, assets, or reputation of GP Strategies, or the GP Strategies' obligations concerning information privacy. Public information requires no labeling.</a:t>
            </a:r>
          </a:p>
          <a:p>
            <a:endParaRPr lang="en-US" dirty="0">
              <a:latin typeface="Segoe UI" pitchFamily="34" charset="0"/>
              <a:cs typeface="Segoe UI" pitchFamily="34" charset="0"/>
            </a:endParaRPr>
          </a:p>
          <a:p>
            <a:endParaRPr lang="en-US" dirty="0">
              <a:latin typeface="Segoe UI" pitchFamily="34" charset="0"/>
              <a:cs typeface="Segoe UI" pitchFamily="34" charset="0"/>
            </a:endParaRPr>
          </a:p>
        </p:txBody>
      </p:sp>
    </p:spTree>
    <p:extLst>
      <p:ext uri="{BB962C8B-B14F-4D97-AF65-F5344CB8AC3E}">
        <p14:creationId xmlns:p14="http://schemas.microsoft.com/office/powerpoint/2010/main" val="78381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407" y="4421825"/>
            <a:ext cx="6259719" cy="4686978"/>
          </a:xfrm>
        </p:spPr>
        <p:txBody>
          <a:bodyPr>
            <a:normAutofit/>
          </a:bodyPr>
          <a:lstStyle/>
          <a:p>
            <a:r>
              <a:rPr lang="en-US" sz="1000" b="1" dirty="0">
                <a:latin typeface="Segoe UI" pitchFamily="34" charset="0"/>
                <a:cs typeface="Segoe UI" pitchFamily="34" charset="0"/>
                <a:hlinkClick r:id="rId3"/>
              </a:rPr>
              <a:t>http://investors.gpstrategies.com/hist.aspx</a:t>
            </a:r>
            <a:endParaRPr lang="en-US" sz="1000" b="1" dirty="0">
              <a:latin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1C415A7-3CF1-41F6-9897-3C5523E189C2}" type="slidenum">
              <a:rPr lang="en-US" smtClean="0"/>
              <a:pPr/>
              <a:t>10</a:t>
            </a:fld>
            <a:endParaRPr lang="en-US"/>
          </a:p>
        </p:txBody>
      </p:sp>
    </p:spTree>
    <p:extLst>
      <p:ext uri="{BB962C8B-B14F-4D97-AF65-F5344CB8AC3E}">
        <p14:creationId xmlns:p14="http://schemas.microsoft.com/office/powerpoint/2010/main" val="20367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1C415A7-3CF1-41F6-9897-3C5523E189C2}" type="slidenum">
              <a:rPr lang="en-US" smtClean="0"/>
              <a:pPr/>
              <a:t>13</a:t>
            </a:fld>
            <a:endParaRPr lang="en-US"/>
          </a:p>
        </p:txBody>
      </p:sp>
      <p:sp>
        <p:nvSpPr>
          <p:cNvPr id="5" name="Notes Placeholder 2"/>
          <p:cNvSpPr>
            <a:spLocks noGrp="1"/>
          </p:cNvSpPr>
          <p:nvPr>
            <p:ph type="body" idx="1"/>
          </p:nvPr>
        </p:nvSpPr>
        <p:spPr/>
        <p:txBody>
          <a:bodyPr>
            <a:normAutofit/>
          </a:bodyPr>
          <a:lstStyle/>
          <a:p>
            <a:r>
              <a:rPr lang="en-US" sz="1100" dirty="0">
                <a:latin typeface="Segoe UI" pitchFamily="34" charset="0"/>
                <a:cs typeface="Segoe UI" pitchFamily="34" charset="0"/>
              </a:rPr>
              <a:t>Our Managed Learning Services include:</a:t>
            </a:r>
          </a:p>
          <a:p>
            <a:pPr lvl="0"/>
            <a:endParaRPr lang="en-US" sz="1100" dirty="0">
              <a:latin typeface="Segoe UI" pitchFamily="34" charset="0"/>
              <a:cs typeface="Segoe UI" pitchFamily="34" charset="0"/>
            </a:endParaRPr>
          </a:p>
          <a:p>
            <a:pPr marL="227768" indent="-113883">
              <a:spcAft>
                <a:spcPts val="599"/>
              </a:spcAft>
              <a:buFont typeface="Arial" pitchFamily="34" charset="0"/>
              <a:buChar char="•"/>
            </a:pPr>
            <a:r>
              <a:rPr lang="en-US" sz="1100" dirty="0">
                <a:latin typeface="Segoe UI" pitchFamily="34" charset="0"/>
                <a:cs typeface="Segoe UI" pitchFamily="34" charset="0"/>
              </a:rPr>
              <a:t>Training Design and Development</a:t>
            </a:r>
          </a:p>
          <a:p>
            <a:pPr marL="227768" indent="-113883">
              <a:spcAft>
                <a:spcPts val="599"/>
              </a:spcAft>
              <a:buFont typeface="Arial" pitchFamily="34" charset="0"/>
              <a:buChar char="•"/>
            </a:pPr>
            <a:r>
              <a:rPr lang="en-US" sz="1100" dirty="0">
                <a:latin typeface="Segoe UI" pitchFamily="34" charset="0"/>
                <a:cs typeface="Segoe UI" pitchFamily="34" charset="0"/>
              </a:rPr>
              <a:t>Training Delivery</a:t>
            </a:r>
          </a:p>
          <a:p>
            <a:pPr marL="227768" indent="-113883">
              <a:spcAft>
                <a:spcPts val="599"/>
              </a:spcAft>
              <a:buFont typeface="Arial" pitchFamily="34" charset="0"/>
              <a:buChar char="•"/>
            </a:pPr>
            <a:r>
              <a:rPr lang="en-US" sz="1100" dirty="0">
                <a:latin typeface="Segoe UI" pitchFamily="34" charset="0"/>
                <a:cs typeface="Segoe UI" pitchFamily="34" charset="0"/>
              </a:rPr>
              <a:t>Curriculum Management</a:t>
            </a:r>
          </a:p>
          <a:p>
            <a:pPr marL="227768" indent="-113883">
              <a:spcAft>
                <a:spcPts val="599"/>
              </a:spcAft>
              <a:buFont typeface="Arial" pitchFamily="34" charset="0"/>
              <a:buChar char="•"/>
            </a:pPr>
            <a:r>
              <a:rPr lang="en-US" sz="1100" dirty="0">
                <a:latin typeface="Segoe UI" pitchFamily="34" charset="0"/>
                <a:cs typeface="Segoe UI" pitchFamily="34" charset="0"/>
              </a:rPr>
              <a:t>Training Administration and Logistics</a:t>
            </a:r>
          </a:p>
          <a:p>
            <a:pPr marL="227768" indent="-113883">
              <a:spcAft>
                <a:spcPts val="599"/>
              </a:spcAft>
              <a:buFont typeface="Arial" pitchFamily="34" charset="0"/>
              <a:buChar char="•"/>
            </a:pPr>
            <a:r>
              <a:rPr lang="en-US" sz="1100" dirty="0">
                <a:latin typeface="Segoe UI" pitchFamily="34" charset="0"/>
                <a:cs typeface="Segoe UI" pitchFamily="34" charset="0"/>
              </a:rPr>
              <a:t>Instructor Resource Management</a:t>
            </a:r>
          </a:p>
          <a:p>
            <a:pPr marL="227768" indent="-113883">
              <a:spcAft>
                <a:spcPts val="599"/>
              </a:spcAft>
              <a:buFont typeface="Arial" pitchFamily="34" charset="0"/>
              <a:buChar char="•"/>
            </a:pPr>
            <a:r>
              <a:rPr lang="en-US" sz="1100" dirty="0">
                <a:latin typeface="Segoe UI" pitchFamily="34" charset="0"/>
                <a:cs typeface="Segoe UI" pitchFamily="34" charset="0"/>
              </a:rPr>
              <a:t>Vendor Management</a:t>
            </a:r>
          </a:p>
          <a:p>
            <a:pPr marL="227768" indent="-113883">
              <a:spcAft>
                <a:spcPts val="599"/>
              </a:spcAft>
              <a:buFont typeface="Arial" pitchFamily="34" charset="0"/>
              <a:buChar char="•"/>
            </a:pPr>
            <a:r>
              <a:rPr lang="en-US" sz="1100" dirty="0">
                <a:latin typeface="Segoe UI" pitchFamily="34" charset="0"/>
                <a:cs typeface="Segoe UI" pitchFamily="34" charset="0"/>
              </a:rPr>
              <a:t>24/7 Call Center Services</a:t>
            </a:r>
          </a:p>
          <a:p>
            <a:pPr marL="227768" indent="-113883">
              <a:spcAft>
                <a:spcPts val="599"/>
              </a:spcAft>
              <a:buFont typeface="Arial" pitchFamily="34" charset="0"/>
              <a:buChar char="•"/>
            </a:pPr>
            <a:r>
              <a:rPr lang="en-US" sz="1100" dirty="0">
                <a:latin typeface="Segoe UI" pitchFamily="34" charset="0"/>
                <a:cs typeface="Segoe UI" pitchFamily="34" charset="0"/>
              </a:rPr>
              <a:t>Tuition Program Management</a:t>
            </a:r>
          </a:p>
          <a:p>
            <a:endParaRPr lang="en-US" dirty="0">
              <a:latin typeface="Segoe UI" pitchFamily="34" charset="0"/>
              <a:cs typeface="Segoe UI" pitchFamily="34" charset="0"/>
            </a:endParaRPr>
          </a:p>
        </p:txBody>
      </p:sp>
    </p:spTree>
    <p:extLst>
      <p:ext uri="{BB962C8B-B14F-4D97-AF65-F5344CB8AC3E}">
        <p14:creationId xmlns:p14="http://schemas.microsoft.com/office/powerpoint/2010/main" val="291113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2471" y="4421831"/>
            <a:ext cx="5538324" cy="4772821"/>
          </a:xfrm>
        </p:spPr>
        <p:txBody>
          <a:bodyPr>
            <a:normAutofit/>
          </a:bodyPr>
          <a:lstStyle/>
          <a:p>
            <a:pPr lvl="0"/>
            <a:r>
              <a:rPr lang="en-US" dirty="0" smtClean="0">
                <a:latin typeface="Segoe UI" pitchFamily="34" charset="0"/>
                <a:cs typeface="Segoe UI" pitchFamily="34" charset="0"/>
              </a:rPr>
              <a:t>Our Organizational &amp; Leadership Development Services include:</a:t>
            </a:r>
          </a:p>
          <a:p>
            <a:pPr lvl="0"/>
            <a:endParaRPr lang="en-US" dirty="0" smtClean="0">
              <a:latin typeface="Segoe UI" pitchFamily="34" charset="0"/>
              <a:cs typeface="Segoe UI" pitchFamily="34" charset="0"/>
            </a:endParaRPr>
          </a:p>
          <a:p>
            <a:pPr marL="227768" indent="-113883">
              <a:spcAft>
                <a:spcPts val="599"/>
              </a:spcAft>
              <a:buFont typeface="Arial" pitchFamily="34" charset="0"/>
              <a:buChar char="•"/>
            </a:pPr>
            <a:r>
              <a:rPr lang="en-US" sz="1100" dirty="0">
                <a:latin typeface="Segoe UI" pitchFamily="34" charset="0"/>
                <a:cs typeface="Segoe UI" pitchFamily="34" charset="0"/>
              </a:rPr>
              <a:t>Executive Development Services</a:t>
            </a:r>
          </a:p>
          <a:p>
            <a:pPr marL="227768" indent="-113883">
              <a:spcAft>
                <a:spcPts val="599"/>
              </a:spcAft>
              <a:buFont typeface="Arial" pitchFamily="34" charset="0"/>
              <a:buChar char="•"/>
            </a:pPr>
            <a:r>
              <a:rPr lang="en-US" sz="1100" dirty="0">
                <a:latin typeface="Segoe UI" pitchFamily="34" charset="0"/>
                <a:cs typeface="Segoe UI" pitchFamily="34" charset="0"/>
              </a:rPr>
              <a:t>Leadership Development</a:t>
            </a:r>
          </a:p>
          <a:p>
            <a:pPr marL="227768" indent="-113883">
              <a:spcAft>
                <a:spcPts val="599"/>
              </a:spcAft>
              <a:buFont typeface="Arial" pitchFamily="34" charset="0"/>
              <a:buChar char="•"/>
            </a:pPr>
            <a:r>
              <a:rPr lang="en-US" sz="1100" dirty="0">
                <a:latin typeface="Segoe UI" pitchFamily="34" charset="0"/>
                <a:cs typeface="Segoe UI" pitchFamily="34" charset="0"/>
              </a:rPr>
              <a:t>Employee Engagement Services</a:t>
            </a:r>
          </a:p>
          <a:p>
            <a:pPr marL="227768" indent="-113883">
              <a:spcAft>
                <a:spcPts val="599"/>
              </a:spcAft>
              <a:buFont typeface="Arial" pitchFamily="34" charset="0"/>
              <a:buChar char="•"/>
            </a:pPr>
            <a:r>
              <a:rPr lang="en-US" sz="1100" dirty="0">
                <a:latin typeface="Segoe UI" pitchFamily="34" charset="0"/>
                <a:cs typeface="Segoe UI" pitchFamily="34" charset="0"/>
              </a:rPr>
              <a:t>Coaching</a:t>
            </a:r>
          </a:p>
          <a:p>
            <a:pPr marL="227768" indent="-113883">
              <a:spcAft>
                <a:spcPts val="599"/>
              </a:spcAft>
              <a:buFont typeface="Arial" pitchFamily="34" charset="0"/>
              <a:buChar char="•"/>
            </a:pPr>
            <a:r>
              <a:rPr lang="en-US" sz="1100" dirty="0">
                <a:latin typeface="Segoe UI" pitchFamily="34" charset="0"/>
                <a:cs typeface="Segoe UI" pitchFamily="34" charset="0"/>
              </a:rPr>
              <a:t>Mentoring</a:t>
            </a:r>
          </a:p>
          <a:p>
            <a:pPr marL="227768" indent="-113883">
              <a:spcAft>
                <a:spcPts val="599"/>
              </a:spcAft>
              <a:buFont typeface="Arial" pitchFamily="34" charset="0"/>
              <a:buChar char="•"/>
            </a:pPr>
            <a:r>
              <a:rPr lang="en-US" sz="1100" dirty="0">
                <a:latin typeface="Segoe UI" pitchFamily="34" charset="0"/>
                <a:cs typeface="Segoe UI" pitchFamily="34" charset="0"/>
              </a:rPr>
              <a:t>Talent-Focused Development</a:t>
            </a:r>
          </a:p>
          <a:p>
            <a:pPr marL="227768" indent="-113883">
              <a:spcAft>
                <a:spcPts val="599"/>
              </a:spcAft>
              <a:buFont typeface="Arial" pitchFamily="34" charset="0"/>
              <a:buChar char="•"/>
            </a:pPr>
            <a:r>
              <a:rPr lang="en-US" sz="1100" dirty="0">
                <a:latin typeface="Segoe UI" pitchFamily="34" charset="0"/>
                <a:cs typeface="Segoe UI" pitchFamily="34" charset="0"/>
              </a:rPr>
              <a:t>Organizational Change and Transition Services</a:t>
            </a:r>
          </a:p>
          <a:p>
            <a:pPr marL="227768" indent="-113883">
              <a:spcAft>
                <a:spcPts val="599"/>
              </a:spcAft>
              <a:buFont typeface="Arial" pitchFamily="34" charset="0"/>
              <a:buChar char="•"/>
            </a:pPr>
            <a:r>
              <a:rPr lang="en-US" sz="1100" dirty="0">
                <a:latin typeface="Segoe UI" pitchFamily="34" charset="0"/>
                <a:cs typeface="Segoe UI" pitchFamily="34" charset="0"/>
              </a:rPr>
              <a:t>Global, Virtual and Matrix Team Development</a:t>
            </a:r>
          </a:p>
          <a:p>
            <a:pPr marL="227768" indent="-113883">
              <a:spcAft>
                <a:spcPts val="599"/>
              </a:spcAft>
              <a:buFont typeface="Arial" pitchFamily="34" charset="0"/>
              <a:buChar char="•"/>
            </a:pPr>
            <a:r>
              <a:rPr lang="en-US" sz="1100" dirty="0">
                <a:latin typeface="Segoe UI" pitchFamily="34" charset="0"/>
                <a:cs typeface="Segoe UI" pitchFamily="34" charset="0"/>
              </a:rPr>
              <a:t>Professional Development and Managerial Skills Training</a:t>
            </a:r>
          </a:p>
        </p:txBody>
      </p:sp>
      <p:sp>
        <p:nvSpPr>
          <p:cNvPr id="4" name="Slide Number Placeholder 3"/>
          <p:cNvSpPr>
            <a:spLocks noGrp="1"/>
          </p:cNvSpPr>
          <p:nvPr>
            <p:ph type="sldNum" sz="quarter" idx="10"/>
          </p:nvPr>
        </p:nvSpPr>
        <p:spPr/>
        <p:txBody>
          <a:bodyPr/>
          <a:lstStyle/>
          <a:p>
            <a:fld id="{91C415A7-3CF1-41F6-9897-3C5523E189C2}" type="slidenum">
              <a:rPr lang="en-US" smtClean="0"/>
              <a:pPr/>
              <a:t>14</a:t>
            </a:fld>
            <a:endParaRPr lang="en-US"/>
          </a:p>
        </p:txBody>
      </p:sp>
    </p:spTree>
    <p:extLst>
      <p:ext uri="{BB962C8B-B14F-4D97-AF65-F5344CB8AC3E}">
        <p14:creationId xmlns:p14="http://schemas.microsoft.com/office/powerpoint/2010/main" val="347399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3395" y="4177660"/>
            <a:ext cx="5429543" cy="5169602"/>
          </a:xfrm>
        </p:spPr>
        <p:txBody>
          <a:bodyPr>
            <a:noAutofit/>
          </a:bodyPr>
          <a:lstStyle/>
          <a:p>
            <a:r>
              <a:rPr lang="en-US" sz="1100" dirty="0">
                <a:latin typeface="Segoe UI" pitchFamily="34" charset="0"/>
                <a:cs typeface="Segoe UI" pitchFamily="34" charset="0"/>
              </a:rPr>
              <a:t>Technical &amp; Engineering Services include:</a:t>
            </a:r>
          </a:p>
          <a:p>
            <a:endParaRPr lang="en-US" sz="1000" dirty="0">
              <a:latin typeface="Segoe UI" pitchFamily="34" charset="0"/>
              <a:cs typeface="Segoe UI" pitchFamily="34" charset="0"/>
            </a:endParaRPr>
          </a:p>
          <a:p>
            <a:pPr marL="227768" indent="-113883">
              <a:spcAft>
                <a:spcPts val="400"/>
              </a:spcAft>
              <a:buFont typeface="Arial" pitchFamily="34" charset="0"/>
              <a:buChar char="•"/>
            </a:pPr>
            <a:r>
              <a:rPr lang="en-US" sz="1100" dirty="0">
                <a:latin typeface="Segoe UI" pitchFamily="34" charset="0"/>
                <a:cs typeface="Segoe UI" pitchFamily="34" charset="0"/>
              </a:rPr>
              <a:t>Engineering Design/Construction Management</a:t>
            </a:r>
          </a:p>
          <a:p>
            <a:pPr marL="227768" indent="-113883">
              <a:spcAft>
                <a:spcPts val="400"/>
              </a:spcAft>
              <a:buFont typeface="Arial" pitchFamily="34" charset="0"/>
              <a:buChar char="•"/>
            </a:pPr>
            <a:r>
              <a:rPr lang="en-US" sz="1100" dirty="0">
                <a:latin typeface="Segoe UI" pitchFamily="34" charset="0"/>
                <a:cs typeface="Segoe UI" pitchFamily="34" charset="0"/>
              </a:rPr>
              <a:t>Logistic Support Analysis</a:t>
            </a:r>
          </a:p>
          <a:p>
            <a:pPr marL="227768" indent="-113883">
              <a:spcAft>
                <a:spcPts val="400"/>
              </a:spcAft>
              <a:buFont typeface="Arial" pitchFamily="34" charset="0"/>
              <a:buChar char="•"/>
            </a:pPr>
            <a:r>
              <a:rPr lang="en-US" sz="1100" dirty="0">
                <a:latin typeface="Segoe UI" pitchFamily="34" charset="0"/>
                <a:cs typeface="Segoe UI" pitchFamily="34" charset="0"/>
              </a:rPr>
              <a:t>Technical Documentation Development</a:t>
            </a:r>
          </a:p>
          <a:p>
            <a:pPr marL="227768" indent="-113883">
              <a:spcAft>
                <a:spcPts val="400"/>
              </a:spcAft>
              <a:buFont typeface="Arial" pitchFamily="34" charset="0"/>
              <a:buChar char="•"/>
            </a:pPr>
            <a:r>
              <a:rPr lang="en-US" sz="1100" dirty="0">
                <a:latin typeface="Segoe UI" pitchFamily="34" charset="0"/>
                <a:cs typeface="Segoe UI" pitchFamily="34" charset="0"/>
              </a:rPr>
              <a:t>Design of Repair and Overhaul Programs</a:t>
            </a:r>
          </a:p>
          <a:p>
            <a:pPr marL="227768" indent="-113883">
              <a:spcAft>
                <a:spcPts val="400"/>
              </a:spcAft>
              <a:buFont typeface="Arial" pitchFamily="34" charset="0"/>
              <a:buChar char="•"/>
            </a:pPr>
            <a:r>
              <a:rPr lang="en-US" sz="1100" dirty="0">
                <a:latin typeface="Segoe UI" pitchFamily="34" charset="0"/>
                <a:cs typeface="Segoe UI" pitchFamily="34" charset="0"/>
              </a:rPr>
              <a:t>Maintenance and Reliability Training and Tactics</a:t>
            </a:r>
          </a:p>
          <a:p>
            <a:pPr marL="227768" indent="-113883">
              <a:spcAft>
                <a:spcPts val="400"/>
              </a:spcAft>
              <a:buFont typeface="Arial" pitchFamily="34" charset="0"/>
              <a:buChar char="•"/>
            </a:pPr>
            <a:r>
              <a:rPr lang="en-US" sz="1100" dirty="0">
                <a:latin typeface="Segoe UI" pitchFamily="34" charset="0"/>
                <a:cs typeface="Segoe UI" pitchFamily="34" charset="0"/>
              </a:rPr>
              <a:t>Contract Management and Procurement</a:t>
            </a:r>
          </a:p>
          <a:p>
            <a:pPr marL="227768" indent="-113883">
              <a:spcAft>
                <a:spcPts val="400"/>
              </a:spcAft>
              <a:buFont typeface="Arial" pitchFamily="34" charset="0"/>
              <a:buChar char="•"/>
            </a:pPr>
            <a:r>
              <a:rPr lang="en-US" sz="1100" dirty="0">
                <a:latin typeface="Segoe UI" pitchFamily="34" charset="0"/>
                <a:cs typeface="Segoe UI" pitchFamily="34" charset="0"/>
              </a:rPr>
              <a:t>Engineering Inspection</a:t>
            </a:r>
          </a:p>
          <a:p>
            <a:pPr marL="227768" indent="-113883">
              <a:spcAft>
                <a:spcPts val="400"/>
              </a:spcAft>
              <a:buFont typeface="Arial" pitchFamily="34" charset="0"/>
              <a:buChar char="•"/>
            </a:pPr>
            <a:r>
              <a:rPr lang="en-US" sz="1100" dirty="0">
                <a:latin typeface="Segoe UI" pitchFamily="34" charset="0"/>
                <a:cs typeface="Segoe UI" pitchFamily="34" charset="0"/>
              </a:rPr>
              <a:t>Non-Destructive Testing</a:t>
            </a:r>
          </a:p>
          <a:p>
            <a:pPr marL="227768" indent="-113883">
              <a:spcAft>
                <a:spcPts val="400"/>
              </a:spcAft>
              <a:buFont typeface="Arial" pitchFamily="34" charset="0"/>
              <a:buChar char="•"/>
            </a:pPr>
            <a:r>
              <a:rPr lang="en-US" sz="1100" dirty="0">
                <a:latin typeface="Segoe UI" pitchFamily="34" charset="0"/>
                <a:cs typeface="Segoe UI" pitchFamily="34" charset="0"/>
              </a:rPr>
              <a:t>Electrical Design</a:t>
            </a:r>
          </a:p>
          <a:p>
            <a:pPr marL="227768" indent="-113883">
              <a:spcAft>
                <a:spcPts val="400"/>
              </a:spcAft>
              <a:buFont typeface="Arial" pitchFamily="34" charset="0"/>
              <a:buChar char="•"/>
            </a:pPr>
            <a:r>
              <a:rPr lang="en-US" sz="1100" dirty="0">
                <a:latin typeface="Segoe UI" pitchFamily="34" charset="0"/>
                <a:cs typeface="Segoe UI" pitchFamily="34" charset="0"/>
              </a:rPr>
              <a:t>Process Safety, Risk Management and Compliance Solutions</a:t>
            </a:r>
          </a:p>
          <a:p>
            <a:pPr marL="227768" indent="-113883">
              <a:spcAft>
                <a:spcPts val="400"/>
              </a:spcAft>
              <a:buFont typeface="Arial" pitchFamily="34" charset="0"/>
              <a:buChar char="•"/>
            </a:pPr>
            <a:r>
              <a:rPr lang="en-US" sz="1100" dirty="0">
                <a:latin typeface="Segoe UI" pitchFamily="34" charset="0"/>
                <a:cs typeface="Segoe UI" pitchFamily="34" charset="0"/>
              </a:rPr>
              <a:t>Mechanical Integrity</a:t>
            </a:r>
          </a:p>
          <a:p>
            <a:pPr marL="227768" indent="-113883">
              <a:spcAft>
                <a:spcPts val="400"/>
              </a:spcAft>
              <a:buFont typeface="Arial" pitchFamily="34" charset="0"/>
              <a:buChar char="•"/>
            </a:pPr>
            <a:r>
              <a:rPr lang="en-US" sz="1100" dirty="0">
                <a:latin typeface="Segoe UI" pitchFamily="34" charset="0"/>
                <a:cs typeface="Segoe UI" pitchFamily="34" charset="0"/>
              </a:rPr>
              <a:t>Construction Safety Solutions</a:t>
            </a:r>
          </a:p>
          <a:p>
            <a:pPr marL="227768" indent="-113883">
              <a:spcAft>
                <a:spcPts val="400"/>
              </a:spcAft>
              <a:buFont typeface="Arial" pitchFamily="34" charset="0"/>
              <a:buChar char="•"/>
            </a:pPr>
            <a:r>
              <a:rPr lang="en-US" sz="1100" dirty="0">
                <a:latin typeface="Segoe UI" pitchFamily="34" charset="0"/>
                <a:cs typeface="Segoe UI" pitchFamily="34" charset="0"/>
              </a:rPr>
              <a:t>Condition and Performance Monitoring of Plant Equipment with </a:t>
            </a:r>
            <a:r>
              <a:rPr lang="en-US" sz="1100" dirty="0" err="1">
                <a:latin typeface="Segoe UI" pitchFamily="34" charset="0"/>
                <a:cs typeface="Segoe UI" pitchFamily="34" charset="0"/>
              </a:rPr>
              <a:t>EtaPRO</a:t>
            </a:r>
            <a:r>
              <a:rPr lang="en-US" sz="1100" dirty="0">
                <a:latin typeface="Segoe UI" pitchFamily="34" charset="0"/>
                <a:cs typeface="Segoe UI" pitchFamily="34" charset="0"/>
              </a:rPr>
              <a:t>™ </a:t>
            </a:r>
          </a:p>
          <a:p>
            <a:pPr marL="227768" indent="-113883">
              <a:spcAft>
                <a:spcPts val="400"/>
              </a:spcAft>
              <a:buFont typeface="Arial" pitchFamily="34" charset="0"/>
              <a:buChar char="•"/>
            </a:pPr>
            <a:r>
              <a:rPr lang="en-US" sz="1100" dirty="0">
                <a:latin typeface="Segoe UI" pitchFamily="34" charset="0"/>
                <a:cs typeface="Segoe UI" pitchFamily="34" charset="0"/>
              </a:rPr>
              <a:t>Environmental Services Including Waste to Energy, Alternative Energy, Waste Recycling and Carbon Reduction Programs</a:t>
            </a:r>
          </a:p>
          <a:p>
            <a:pPr marL="227768" indent="-113883">
              <a:spcAft>
                <a:spcPts val="400"/>
              </a:spcAft>
              <a:buFont typeface="Arial" pitchFamily="34" charset="0"/>
              <a:buChar char="•"/>
            </a:pPr>
            <a:r>
              <a:rPr lang="en-US" sz="1100" dirty="0">
                <a:latin typeface="Segoe UI" pitchFamily="34" charset="0"/>
                <a:cs typeface="Segoe UI" pitchFamily="34" charset="0"/>
              </a:rPr>
              <a:t>Homeland Security, Health Preparedness and Emergency Response</a:t>
            </a:r>
          </a:p>
          <a:p>
            <a:pPr marL="227768" indent="-113883">
              <a:spcAft>
                <a:spcPts val="400"/>
              </a:spcAft>
              <a:buFont typeface="Arial" pitchFamily="34" charset="0"/>
              <a:buChar char="•"/>
            </a:pPr>
            <a:r>
              <a:rPr lang="en-US" sz="1100" dirty="0">
                <a:latin typeface="Segoe UI" pitchFamily="34" charset="0"/>
                <a:cs typeface="Segoe UI" pitchFamily="34" charset="0"/>
              </a:rPr>
              <a:t>Original Equipment Manufacturing (OEM) and Dealership Sales, Service and Parts Operations</a:t>
            </a:r>
          </a:p>
          <a:p>
            <a:pPr marL="227768" indent="-113883">
              <a:spcAft>
                <a:spcPts val="400"/>
              </a:spcAft>
              <a:buFont typeface="Arial" pitchFamily="34" charset="0"/>
              <a:buChar char="•"/>
            </a:pPr>
            <a:r>
              <a:rPr lang="en-US" sz="1100" dirty="0">
                <a:latin typeface="Segoe UI" pitchFamily="34" charset="0"/>
                <a:cs typeface="Segoe UI" pitchFamily="34" charset="0"/>
              </a:rPr>
              <a:t>Technical and Leadership Training </a:t>
            </a:r>
          </a:p>
          <a:p>
            <a:pPr marL="227768" indent="-113883">
              <a:spcAft>
                <a:spcPts val="400"/>
              </a:spcAft>
              <a:buFont typeface="Arial" pitchFamily="34" charset="0"/>
              <a:buChar char="•"/>
            </a:pPr>
            <a:r>
              <a:rPr lang="en-US" sz="1100" dirty="0">
                <a:latin typeface="Segoe UI" pitchFamily="34" charset="0"/>
                <a:cs typeface="Segoe UI" pitchFamily="34" charset="0"/>
              </a:rPr>
              <a:t>Interactive Video Tele-Training</a:t>
            </a:r>
          </a:p>
          <a:p>
            <a:pPr marL="227768" indent="-113883">
              <a:spcAft>
                <a:spcPts val="400"/>
              </a:spcAft>
              <a:buFont typeface="Arial" pitchFamily="34" charset="0"/>
              <a:buChar char="•"/>
            </a:pPr>
            <a:r>
              <a:rPr lang="en-US" sz="1100" dirty="0">
                <a:latin typeface="Segoe UI" pitchFamily="34" charset="0"/>
                <a:cs typeface="Segoe UI" pitchFamily="34" charset="0"/>
              </a:rPr>
              <a:t>Recruitment</a:t>
            </a:r>
          </a:p>
        </p:txBody>
      </p:sp>
      <p:sp>
        <p:nvSpPr>
          <p:cNvPr id="4" name="Slide Number Placeholder 3"/>
          <p:cNvSpPr>
            <a:spLocks noGrp="1"/>
          </p:cNvSpPr>
          <p:nvPr>
            <p:ph type="sldNum" sz="quarter" idx="10"/>
          </p:nvPr>
        </p:nvSpPr>
        <p:spPr/>
        <p:txBody>
          <a:bodyPr/>
          <a:lstStyle/>
          <a:p>
            <a:fld id="{91C415A7-3CF1-41F6-9897-3C5523E189C2}" type="slidenum">
              <a:rPr lang="en-US" smtClean="0"/>
              <a:pPr/>
              <a:t>15</a:t>
            </a:fld>
            <a:endParaRPr lang="en-US"/>
          </a:p>
        </p:txBody>
      </p:sp>
    </p:spTree>
    <p:extLst>
      <p:ext uri="{BB962C8B-B14F-4D97-AF65-F5344CB8AC3E}">
        <p14:creationId xmlns:p14="http://schemas.microsoft.com/office/powerpoint/2010/main" val="398224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1C415A7-3CF1-41F6-9897-3C5523E189C2}" type="slidenum">
              <a:rPr lang="en-US" smtClean="0"/>
              <a:pPr/>
              <a:t>17</a:t>
            </a:fld>
            <a:endParaRPr lang="en-US"/>
          </a:p>
        </p:txBody>
      </p:sp>
      <p:sp>
        <p:nvSpPr>
          <p:cNvPr id="5" name="Notes Placeholder 4"/>
          <p:cNvSpPr>
            <a:spLocks noGrp="1"/>
          </p:cNvSpPr>
          <p:nvPr>
            <p:ph type="body" sz="quarter" idx="11"/>
          </p:nvPr>
        </p:nvSpPr>
        <p:spPr>
          <a:xfrm>
            <a:off x="85881" y="4311191"/>
            <a:ext cx="6937219" cy="4826233"/>
          </a:xfrm>
          <a:prstGeom prst="rect">
            <a:avLst/>
          </a:prstGeom>
        </p:spPr>
        <p:txBody>
          <a:bodyPr>
            <a:noAutofit/>
          </a:bodyPr>
          <a:lstStyle/>
          <a:p>
            <a:endParaRPr lang="en-US" sz="1100" dirty="0">
              <a:latin typeface="Segoe UI" pitchFamily="34" charset="0"/>
              <a:cs typeface="Segoe UI" pitchFamily="34" charset="0"/>
            </a:endParaRPr>
          </a:p>
        </p:txBody>
      </p:sp>
    </p:spTree>
    <p:extLst>
      <p:ext uri="{BB962C8B-B14F-4D97-AF65-F5344CB8AC3E}">
        <p14:creationId xmlns:p14="http://schemas.microsoft.com/office/powerpoint/2010/main" val="154330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534370"/>
          </a:xfrm>
        </p:spPr>
        <p:txBody>
          <a:bodyPr>
            <a:normAutofit fontScale="92500" lnSpcReduction="10000"/>
          </a:bodyPr>
          <a:lstStyle/>
          <a:p>
            <a:r>
              <a:rPr lang="en-US" dirty="0" smtClean="0"/>
              <a:t>Industries Served Data</a:t>
            </a:r>
            <a:r>
              <a:rPr lang="en-US" baseline="0" dirty="0" smtClean="0"/>
              <a:t> from </a:t>
            </a:r>
            <a:r>
              <a:rPr lang="en-US" baseline="0" smtClean="0"/>
              <a:t>Q2 2016</a:t>
            </a:r>
            <a:endParaRPr lang="en-US" baseline="0" dirty="0" smtClean="0"/>
          </a:p>
          <a:p>
            <a:endParaRPr lang="en-US" baseline="0" dirty="0" smtClean="0"/>
          </a:p>
          <a:p>
            <a:r>
              <a:rPr lang="en-US" dirty="0" smtClean="0">
                <a:latin typeface="Segoe UI" pitchFamily="34" charset="0"/>
                <a:cs typeface="Segoe UI" pitchFamily="34" charset="0"/>
              </a:rPr>
              <a:t>Over </a:t>
            </a:r>
            <a:r>
              <a:rPr lang="en-US" dirty="0">
                <a:latin typeface="Segoe UI" pitchFamily="34" charset="0"/>
                <a:cs typeface="Segoe UI" pitchFamily="34" charset="0"/>
              </a:rPr>
              <a:t>the years, GP Strategies has had the privilege of serving organizations of all types, sizes and geographic footprints. As a result, our subject matter experts are continually on top of the industry trends, regulations and forecasts that affect your business. You can count on us for seasoned insights across a broad range of industries, including: </a:t>
            </a:r>
            <a:endParaRPr lang="en-US" dirty="0" smtClean="0">
              <a:latin typeface="Segoe UI" pitchFamily="34" charset="0"/>
              <a:cs typeface="Segoe UI" pitchFamily="34" charset="0"/>
            </a:endParaRPr>
          </a:p>
          <a:p>
            <a:endParaRPr lang="en-US" dirty="0">
              <a:latin typeface="Segoe UI" pitchFamily="34" charset="0"/>
              <a:cs typeface="Segoe UI" pitchFamily="34" charset="0"/>
            </a:endParaRPr>
          </a:p>
          <a:p>
            <a:pPr marL="227908" indent="-113955">
              <a:buFont typeface="Arial" pitchFamily="34" charset="0"/>
              <a:buChar char="•"/>
            </a:pPr>
            <a:r>
              <a:rPr lang="en-US" dirty="0">
                <a:latin typeface="Segoe UI" pitchFamily="34" charset="0"/>
                <a:cs typeface="Segoe UI" pitchFamily="34" charset="0"/>
              </a:rPr>
              <a:t>Aerospace</a:t>
            </a:r>
          </a:p>
          <a:p>
            <a:pPr marL="227908" indent="-113955">
              <a:buFont typeface="Arial" pitchFamily="34" charset="0"/>
              <a:buChar char="•"/>
            </a:pPr>
            <a:r>
              <a:rPr lang="en-US" dirty="0">
                <a:latin typeface="Segoe UI" pitchFamily="34" charset="0"/>
                <a:cs typeface="Segoe UI" pitchFamily="34" charset="0"/>
              </a:rPr>
              <a:t>Automotive and Marine</a:t>
            </a:r>
          </a:p>
          <a:p>
            <a:pPr marL="227908" indent="-113955">
              <a:buFont typeface="Arial" pitchFamily="34" charset="0"/>
              <a:buChar char="•"/>
            </a:pPr>
            <a:r>
              <a:rPr lang="en-US" dirty="0">
                <a:latin typeface="Segoe UI" pitchFamily="34" charset="0"/>
                <a:cs typeface="Segoe UI" pitchFamily="34" charset="0"/>
              </a:rPr>
              <a:t>Brewing</a:t>
            </a:r>
          </a:p>
          <a:p>
            <a:pPr marL="227908" indent="-113955">
              <a:buFont typeface="Arial" pitchFamily="34" charset="0"/>
              <a:buChar char="•"/>
            </a:pPr>
            <a:r>
              <a:rPr lang="en-US" dirty="0">
                <a:latin typeface="Segoe UI" pitchFamily="34" charset="0"/>
                <a:cs typeface="Segoe UI" pitchFamily="34" charset="0"/>
              </a:rPr>
              <a:t>Electronics and Semiconductor</a:t>
            </a:r>
          </a:p>
          <a:p>
            <a:pPr marL="227908" indent="-113955">
              <a:buFont typeface="Arial" pitchFamily="34" charset="0"/>
              <a:buChar char="•"/>
            </a:pPr>
            <a:r>
              <a:rPr lang="en-US" dirty="0">
                <a:latin typeface="Segoe UI" pitchFamily="34" charset="0"/>
                <a:cs typeface="Segoe UI" pitchFamily="34" charset="0"/>
              </a:rPr>
              <a:t>Energy, Including Alternative Fuels, Fossil Fuels, Nuclear, and Oil and Gas</a:t>
            </a:r>
          </a:p>
          <a:p>
            <a:pPr marL="227908" indent="-113955">
              <a:buFont typeface="Arial" pitchFamily="34" charset="0"/>
              <a:buChar char="•"/>
            </a:pPr>
            <a:r>
              <a:rPr lang="en-US" dirty="0">
                <a:latin typeface="Segoe UI" pitchFamily="34" charset="0"/>
                <a:cs typeface="Segoe UI" pitchFamily="34" charset="0"/>
              </a:rPr>
              <a:t>Engineering, Procurement and Construction (EPC)</a:t>
            </a:r>
          </a:p>
          <a:p>
            <a:pPr marL="227908" indent="-113955">
              <a:buFont typeface="Arial" pitchFamily="34" charset="0"/>
              <a:buChar char="•"/>
            </a:pPr>
            <a:r>
              <a:rPr lang="en-US" dirty="0">
                <a:latin typeface="Segoe UI" pitchFamily="34" charset="0"/>
                <a:cs typeface="Segoe UI" pitchFamily="34" charset="0"/>
              </a:rPr>
              <a:t>Financial</a:t>
            </a:r>
          </a:p>
          <a:p>
            <a:pPr marL="227908" indent="-113955">
              <a:buFont typeface="Arial" pitchFamily="34" charset="0"/>
              <a:buChar char="•"/>
            </a:pPr>
            <a:r>
              <a:rPr lang="en-US" dirty="0">
                <a:latin typeface="Segoe UI" pitchFamily="34" charset="0"/>
                <a:cs typeface="Segoe UI" pitchFamily="34" charset="0"/>
              </a:rPr>
              <a:t>Food and Beverage</a:t>
            </a:r>
          </a:p>
          <a:p>
            <a:pPr marL="227908" indent="-113955">
              <a:buFont typeface="Arial" pitchFamily="34" charset="0"/>
              <a:buChar char="•"/>
            </a:pPr>
            <a:r>
              <a:rPr lang="en-US" dirty="0">
                <a:latin typeface="Segoe UI" pitchFamily="34" charset="0"/>
                <a:cs typeface="Segoe UI" pitchFamily="34" charset="0"/>
              </a:rPr>
              <a:t>Government</a:t>
            </a:r>
          </a:p>
          <a:p>
            <a:pPr marL="227908" indent="-113955">
              <a:buFont typeface="Arial" pitchFamily="34" charset="0"/>
              <a:buChar char="•"/>
            </a:pPr>
            <a:r>
              <a:rPr lang="en-US" dirty="0">
                <a:latin typeface="Segoe UI" pitchFamily="34" charset="0"/>
                <a:cs typeface="Segoe UI" pitchFamily="34" charset="0"/>
              </a:rPr>
              <a:t>Heavy Industry</a:t>
            </a:r>
          </a:p>
          <a:p>
            <a:pPr marL="227908" indent="-113955">
              <a:buFont typeface="Arial" pitchFamily="34" charset="0"/>
              <a:buChar char="•"/>
            </a:pPr>
            <a:r>
              <a:rPr lang="en-US" dirty="0">
                <a:latin typeface="Segoe UI" pitchFamily="34" charset="0"/>
                <a:cs typeface="Segoe UI" pitchFamily="34" charset="0"/>
              </a:rPr>
              <a:t>Heritage Sector</a:t>
            </a:r>
          </a:p>
          <a:p>
            <a:pPr marL="227908" indent="-113955">
              <a:buFont typeface="Arial" pitchFamily="34" charset="0"/>
              <a:buChar char="•"/>
            </a:pPr>
            <a:r>
              <a:rPr lang="en-US" dirty="0">
                <a:latin typeface="Segoe UI" pitchFamily="34" charset="0"/>
                <a:cs typeface="Segoe UI" pitchFamily="34" charset="0"/>
              </a:rPr>
              <a:t>Information Technology</a:t>
            </a:r>
          </a:p>
          <a:p>
            <a:pPr marL="227908" indent="-113955">
              <a:buFont typeface="Arial" pitchFamily="34" charset="0"/>
              <a:buChar char="•"/>
            </a:pPr>
            <a:r>
              <a:rPr lang="en-US" dirty="0">
                <a:latin typeface="Segoe UI" pitchFamily="34" charset="0"/>
                <a:cs typeface="Segoe UI" pitchFamily="34" charset="0"/>
              </a:rPr>
              <a:t>Life Sciences</a:t>
            </a:r>
          </a:p>
          <a:p>
            <a:pPr marL="227908" indent="-113955">
              <a:buFont typeface="Arial" pitchFamily="34" charset="0"/>
              <a:buChar char="•"/>
            </a:pPr>
            <a:r>
              <a:rPr lang="en-US" dirty="0">
                <a:latin typeface="Segoe UI" pitchFamily="34" charset="0"/>
                <a:cs typeface="Segoe UI" pitchFamily="34" charset="0"/>
              </a:rPr>
              <a:t>Manufacturing</a:t>
            </a:r>
          </a:p>
          <a:p>
            <a:pPr marL="227908" indent="-113955">
              <a:buFont typeface="Arial" pitchFamily="34" charset="0"/>
              <a:buChar char="•"/>
            </a:pPr>
            <a:r>
              <a:rPr lang="en-US" dirty="0">
                <a:latin typeface="Segoe UI" pitchFamily="34" charset="0"/>
                <a:cs typeface="Segoe UI" pitchFamily="34" charset="0"/>
              </a:rPr>
              <a:t>Marketing and Retail</a:t>
            </a:r>
          </a:p>
          <a:p>
            <a:pPr marL="227908" indent="-113955">
              <a:buFont typeface="Arial" pitchFamily="34" charset="0"/>
              <a:buChar char="•"/>
            </a:pPr>
            <a:r>
              <a:rPr lang="en-US" dirty="0">
                <a:latin typeface="Segoe UI" pitchFamily="34" charset="0"/>
                <a:cs typeface="Segoe UI" pitchFamily="34" charset="0"/>
              </a:rPr>
              <a:t>Metals</a:t>
            </a:r>
          </a:p>
          <a:p>
            <a:pPr marL="227908" indent="-113955">
              <a:buFont typeface="Arial" pitchFamily="34" charset="0"/>
              <a:buChar char="•"/>
            </a:pPr>
            <a:r>
              <a:rPr lang="en-US" dirty="0">
                <a:latin typeface="Segoe UI" pitchFamily="34" charset="0"/>
                <a:cs typeface="Segoe UI" pitchFamily="34" charset="0"/>
              </a:rPr>
              <a:t>Non-Profit</a:t>
            </a:r>
          </a:p>
          <a:p>
            <a:pPr marL="227908" indent="-113955">
              <a:buFont typeface="Arial" pitchFamily="34" charset="0"/>
              <a:buChar char="•"/>
            </a:pPr>
            <a:r>
              <a:rPr lang="en-US" dirty="0">
                <a:latin typeface="Segoe UI" pitchFamily="34" charset="0"/>
                <a:cs typeface="Segoe UI" pitchFamily="34" charset="0"/>
              </a:rPr>
              <a:t>Original Equipment Manufacturing (OEM)</a:t>
            </a:r>
          </a:p>
          <a:p>
            <a:pPr marL="227908" indent="-113955">
              <a:buFont typeface="Arial" pitchFamily="34" charset="0"/>
              <a:buChar char="•"/>
            </a:pPr>
            <a:r>
              <a:rPr lang="en-US" dirty="0">
                <a:latin typeface="Segoe UI" pitchFamily="34" charset="0"/>
                <a:cs typeface="Segoe UI" pitchFamily="34" charset="0"/>
              </a:rPr>
              <a:t>Pipeline</a:t>
            </a:r>
          </a:p>
          <a:p>
            <a:pPr marL="227908" indent="-113955">
              <a:buFont typeface="Arial" pitchFamily="34" charset="0"/>
              <a:buChar char="•"/>
            </a:pPr>
            <a:r>
              <a:rPr lang="en-US" dirty="0">
                <a:latin typeface="Segoe UI" pitchFamily="34" charset="0"/>
                <a:cs typeface="Segoe UI" pitchFamily="34" charset="0"/>
              </a:rPr>
              <a:t>Process</a:t>
            </a:r>
          </a:p>
          <a:p>
            <a:pPr marL="227908" indent="-113955">
              <a:buFont typeface="Arial" pitchFamily="34" charset="0"/>
              <a:buChar char="•"/>
            </a:pPr>
            <a:r>
              <a:rPr lang="en-US" dirty="0">
                <a:latin typeface="Segoe UI" pitchFamily="34" charset="0"/>
                <a:cs typeface="Segoe UI" pitchFamily="34" charset="0"/>
              </a:rPr>
              <a:t>Sales, Both Direct and Retail</a:t>
            </a:r>
          </a:p>
          <a:p>
            <a:pPr marL="227908" indent="-113955">
              <a:buFont typeface="Arial" pitchFamily="34" charset="0"/>
              <a:buChar char="•"/>
            </a:pPr>
            <a:r>
              <a:rPr lang="en-US" dirty="0">
                <a:latin typeface="Segoe UI" pitchFamily="34" charset="0"/>
                <a:cs typeface="Segoe UI" pitchFamily="34" charset="0"/>
              </a:rPr>
              <a:t>Waste</a:t>
            </a:r>
          </a:p>
        </p:txBody>
      </p:sp>
      <p:sp>
        <p:nvSpPr>
          <p:cNvPr id="4" name="Slide Number Placeholder 3"/>
          <p:cNvSpPr>
            <a:spLocks noGrp="1"/>
          </p:cNvSpPr>
          <p:nvPr>
            <p:ph type="sldNum" sz="quarter" idx="10"/>
          </p:nvPr>
        </p:nvSpPr>
        <p:spPr/>
        <p:txBody>
          <a:bodyPr/>
          <a:lstStyle/>
          <a:p>
            <a:fld id="{91C415A7-3CF1-41F6-9897-3C5523E189C2}" type="slidenum">
              <a:rPr lang="en-US" smtClean="0"/>
              <a:pPr/>
              <a:t>18</a:t>
            </a:fld>
            <a:endParaRPr lang="en-US"/>
          </a:p>
        </p:txBody>
      </p:sp>
    </p:spTree>
    <p:extLst>
      <p:ext uri="{BB962C8B-B14F-4D97-AF65-F5344CB8AC3E}">
        <p14:creationId xmlns:p14="http://schemas.microsoft.com/office/powerpoint/2010/main" val="290653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1C415A7-3CF1-41F6-9897-3C5523E189C2}" type="slidenum">
              <a:rPr lang="en-US" smtClean="0"/>
              <a:pPr/>
              <a:t>19</a:t>
            </a:fld>
            <a:endParaRPr lang="en-US"/>
          </a:p>
        </p:txBody>
      </p:sp>
      <p:sp>
        <p:nvSpPr>
          <p:cNvPr id="5" name="Notes Placeholder 4"/>
          <p:cNvSpPr>
            <a:spLocks noGrp="1"/>
          </p:cNvSpPr>
          <p:nvPr>
            <p:ph type="body" sz="quarter" idx="11"/>
          </p:nvPr>
        </p:nvSpPr>
        <p:spPr>
          <a:xfrm>
            <a:off x="85881" y="4311191"/>
            <a:ext cx="6937219" cy="4826233"/>
          </a:xfrm>
          <a:prstGeom prst="rect">
            <a:avLst/>
          </a:prstGeom>
        </p:spPr>
        <p:txBody>
          <a:bodyPr>
            <a:noAutofit/>
          </a:bodyPr>
          <a:lstStyle/>
          <a:p>
            <a:endParaRPr lang="en-US" sz="1100" dirty="0">
              <a:latin typeface="Segoe UI" pitchFamily="34" charset="0"/>
              <a:cs typeface="Segoe UI" pitchFamily="34" charset="0"/>
            </a:endParaRPr>
          </a:p>
        </p:txBody>
      </p:sp>
    </p:spTree>
    <p:extLst>
      <p:ext uri="{BB962C8B-B14F-4D97-AF65-F5344CB8AC3E}">
        <p14:creationId xmlns:p14="http://schemas.microsoft.com/office/powerpoint/2010/main" val="154330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1C415A7-3CF1-41F6-9897-3C5523E189C2}" type="slidenum">
              <a:rPr lang="en-US" smtClean="0"/>
              <a:pPr/>
              <a:t>20</a:t>
            </a:fld>
            <a:endParaRPr lang="en-US" dirty="0"/>
          </a:p>
        </p:txBody>
      </p:sp>
      <p:sp>
        <p:nvSpPr>
          <p:cNvPr id="5" name="Notes Placeholder 4"/>
          <p:cNvSpPr>
            <a:spLocks noGrp="1"/>
          </p:cNvSpPr>
          <p:nvPr>
            <p:ph type="body" sz="quarter" idx="11"/>
          </p:nvPr>
        </p:nvSpPr>
        <p:spPr>
          <a:xfrm>
            <a:off x="85881" y="4311189"/>
            <a:ext cx="6937219" cy="4826234"/>
          </a:xfrm>
          <a:prstGeom prst="rect">
            <a:avLst/>
          </a:prstGeom>
        </p:spPr>
        <p:txBody>
          <a:bodyPr>
            <a:noAutofit/>
          </a:bodyPr>
          <a:lstStyle/>
          <a:p>
            <a:endParaRPr lang="en-US" sz="1100" dirty="0">
              <a:latin typeface="Segoe UI" pitchFamily="34" charset="0"/>
              <a:cs typeface="Segoe UI" pitchFamily="34" charset="0"/>
            </a:endParaRPr>
          </a:p>
        </p:txBody>
      </p:sp>
    </p:spTree>
    <p:extLst>
      <p:ext uri="{BB962C8B-B14F-4D97-AF65-F5344CB8AC3E}">
        <p14:creationId xmlns:p14="http://schemas.microsoft.com/office/powerpoint/2010/main" val="158212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1C415A7-3CF1-41F6-9897-3C5523E189C2}" type="slidenum">
              <a:rPr lang="en-US" smtClean="0"/>
              <a:pPr/>
              <a:t>21</a:t>
            </a:fld>
            <a:endParaRPr lang="en-US"/>
          </a:p>
        </p:txBody>
      </p:sp>
      <p:sp>
        <p:nvSpPr>
          <p:cNvPr id="5" name="Notes Placeholder 4"/>
          <p:cNvSpPr>
            <a:spLocks noGrp="1"/>
          </p:cNvSpPr>
          <p:nvPr>
            <p:ph type="body" sz="quarter" idx="11"/>
          </p:nvPr>
        </p:nvSpPr>
        <p:spPr>
          <a:xfrm>
            <a:off x="85881" y="4311189"/>
            <a:ext cx="6937219" cy="4826234"/>
          </a:xfrm>
          <a:prstGeom prst="rect">
            <a:avLst/>
          </a:prstGeom>
        </p:spPr>
        <p:txBody>
          <a:bodyPr>
            <a:noAutofit/>
          </a:bodyPr>
          <a:lstStyle/>
          <a:p>
            <a:endParaRPr lang="en-US" sz="1100" dirty="0">
              <a:latin typeface="Segoe UI" pitchFamily="34" charset="0"/>
              <a:cs typeface="Segoe UI" pitchFamily="34" charset="0"/>
            </a:endParaRPr>
          </a:p>
        </p:txBody>
      </p:sp>
    </p:spTree>
    <p:extLst>
      <p:ext uri="{BB962C8B-B14F-4D97-AF65-F5344CB8AC3E}">
        <p14:creationId xmlns:p14="http://schemas.microsoft.com/office/powerpoint/2010/main" val="3130088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403" y="4421825"/>
            <a:ext cx="6259720" cy="4648826"/>
          </a:xfrm>
          <a:prstGeom prst="rect">
            <a:avLst/>
          </a:prstGeom>
        </p:spPr>
        <p:txBody>
          <a:bodyPr>
            <a:normAutofit/>
          </a:bodyPr>
          <a:lstStyle/>
          <a:p>
            <a:endParaRPr lang="en-US" dirty="0">
              <a:latin typeface="Segoe UI" pitchFamily="34" charset="0"/>
              <a:cs typeface="Segoe UI" pitchFamily="34" charset="0"/>
            </a:endParaRPr>
          </a:p>
          <a:p>
            <a:endParaRPr lang="en-US" dirty="0">
              <a:latin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1C415A7-3CF1-41F6-9897-3C5523E189C2}" type="slidenum">
              <a:rPr lang="en-US" smtClean="0"/>
              <a:pPr/>
              <a:t>22</a:t>
            </a:fld>
            <a:endParaRPr lang="en-US"/>
          </a:p>
        </p:txBody>
      </p:sp>
    </p:spTree>
    <p:extLst>
      <p:ext uri="{BB962C8B-B14F-4D97-AF65-F5344CB8AC3E}">
        <p14:creationId xmlns:p14="http://schemas.microsoft.com/office/powerpoint/2010/main" val="107889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403" y="4421825"/>
            <a:ext cx="6259720" cy="4648826"/>
          </a:xfrm>
          <a:prstGeom prst="rect">
            <a:avLst/>
          </a:prstGeom>
        </p:spPr>
        <p:txBody>
          <a:bodyPr>
            <a:normAutofit/>
          </a:bodyPr>
          <a:lstStyle/>
          <a:p>
            <a:endParaRPr lang="en-US" dirty="0">
              <a:latin typeface="Segoe UI" pitchFamily="34" charset="0"/>
              <a:cs typeface="Segoe UI" pitchFamily="34" charset="0"/>
            </a:endParaRPr>
          </a:p>
          <a:p>
            <a:endParaRPr lang="en-US" dirty="0">
              <a:latin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1C415A7-3CF1-41F6-9897-3C5523E189C2}" type="slidenum">
              <a:rPr lang="en-US" smtClean="0"/>
              <a:pPr/>
              <a:t>2</a:t>
            </a:fld>
            <a:endParaRPr lang="en-US"/>
          </a:p>
        </p:txBody>
      </p:sp>
    </p:spTree>
    <p:extLst>
      <p:ext uri="{BB962C8B-B14F-4D97-AF65-F5344CB8AC3E}">
        <p14:creationId xmlns:p14="http://schemas.microsoft.com/office/powerpoint/2010/main" val="2795515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23</a:t>
            </a:fld>
            <a:endParaRPr lang="en-US"/>
          </a:p>
        </p:txBody>
      </p:sp>
    </p:spTree>
    <p:extLst>
      <p:ext uri="{BB962C8B-B14F-4D97-AF65-F5344CB8AC3E}">
        <p14:creationId xmlns:p14="http://schemas.microsoft.com/office/powerpoint/2010/main" val="102066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403" y="4421825"/>
            <a:ext cx="6259720" cy="4648826"/>
          </a:xfrm>
          <a:prstGeom prst="rect">
            <a:avLst/>
          </a:prstGeom>
        </p:spPr>
        <p:txBody>
          <a:bodyPr>
            <a:normAutofit/>
          </a:bodyPr>
          <a:lstStyle/>
          <a:p>
            <a:endParaRPr lang="en-US" dirty="0">
              <a:latin typeface="Segoe UI" pitchFamily="34" charset="0"/>
              <a:cs typeface="Segoe UI" pitchFamily="34" charset="0"/>
            </a:endParaRPr>
          </a:p>
          <a:p>
            <a:endParaRPr lang="en-US" dirty="0">
              <a:latin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1C415A7-3CF1-41F6-9897-3C5523E189C2}" type="slidenum">
              <a:rPr lang="en-US" smtClean="0"/>
              <a:pPr/>
              <a:t>3</a:t>
            </a:fld>
            <a:endParaRPr lang="en-US"/>
          </a:p>
        </p:txBody>
      </p:sp>
    </p:spTree>
    <p:extLst>
      <p:ext uri="{BB962C8B-B14F-4D97-AF65-F5344CB8AC3E}">
        <p14:creationId xmlns:p14="http://schemas.microsoft.com/office/powerpoint/2010/main" val="41285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4</a:t>
            </a:fld>
            <a:endParaRPr lang="en-US"/>
          </a:p>
        </p:txBody>
      </p:sp>
    </p:spTree>
    <p:extLst>
      <p:ext uri="{BB962C8B-B14F-4D97-AF65-F5344CB8AC3E}">
        <p14:creationId xmlns:p14="http://schemas.microsoft.com/office/powerpoint/2010/main" val="304267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itchFamily="34" charset="0"/>
                <a:cs typeface="Segoe UI" pitchFamily="34" charset="0"/>
                <a:hlinkClick r:id="rId3"/>
              </a:rPr>
              <a:t>http://</a:t>
            </a:r>
            <a:r>
              <a:rPr lang="en-US" dirty="0" smtClean="0">
                <a:latin typeface="Segoe UI" pitchFamily="34" charset="0"/>
                <a:cs typeface="Segoe UI" pitchFamily="34" charset="0"/>
                <a:hlinkClick r:id="rId3"/>
              </a:rPr>
              <a:t>www.gpstrategies.com/aboutUs/awards.aspx</a:t>
            </a:r>
            <a:endParaRPr lang="en-US" dirty="0" smtClean="0">
              <a:latin typeface="Segoe UI" pitchFamily="34" charset="0"/>
              <a:cs typeface="Segoe UI" pitchFamily="34" charset="0"/>
            </a:endParaRPr>
          </a:p>
          <a:p>
            <a:endParaRPr lang="en-US" dirty="0">
              <a:latin typeface="Segoe UI" pitchFamily="34" charset="0"/>
              <a:cs typeface="Segoe UI" pitchFamily="34" charset="0"/>
            </a:endParaRPr>
          </a:p>
          <a:p>
            <a:r>
              <a:rPr lang="en-US" dirty="0" smtClean="0">
                <a:latin typeface="Segoe UI" pitchFamily="34" charset="0"/>
                <a:cs typeface="Segoe UI" pitchFamily="34" charset="0"/>
              </a:rPr>
              <a:t>We </a:t>
            </a:r>
            <a:r>
              <a:rPr lang="en-US" dirty="0">
                <a:latin typeface="Segoe UI" pitchFamily="34" charset="0"/>
                <a:cs typeface="Segoe UI" pitchFamily="34" charset="0"/>
              </a:rPr>
              <a:t>believe helping you improve your organizational performance is reward in itself. However, we are especially grateful when our accomplishments are also acknowledged by our customers and the learning industry. The following awards are representative of the types of awards GP Strategies wins year after year. In fact, some of the awards listed are ones we've won for as many as 10 consecutive years in a row!</a:t>
            </a:r>
          </a:p>
          <a:p>
            <a:endParaRPr lang="en-US" dirty="0">
              <a:latin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1C415A7-3CF1-41F6-9897-3C5523E189C2}" type="slidenum">
              <a:rPr lang="en-US" smtClean="0"/>
              <a:pPr/>
              <a:t>5</a:t>
            </a:fld>
            <a:endParaRPr lang="en-US"/>
          </a:p>
        </p:txBody>
      </p:sp>
    </p:spTree>
    <p:extLst>
      <p:ext uri="{BB962C8B-B14F-4D97-AF65-F5344CB8AC3E}">
        <p14:creationId xmlns:p14="http://schemas.microsoft.com/office/powerpoint/2010/main" val="252783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5" y="4206269"/>
            <a:ext cx="5309311" cy="4816695"/>
          </a:xfrm>
        </p:spPr>
        <p:txBody>
          <a:bodyPr>
            <a:normAutofit fontScale="77500" lnSpcReduction="20000"/>
          </a:bodyPr>
          <a:lstStyle/>
          <a:p>
            <a:pPr defTabSz="911643"/>
            <a:r>
              <a:rPr lang="en-US" dirty="0"/>
              <a:t>Location data as of 12/17/2014</a:t>
            </a:r>
            <a:br>
              <a:rPr lang="en-US" dirty="0"/>
            </a:br>
            <a:endParaRPr lang="en-US" dirty="0"/>
          </a:p>
          <a:p>
            <a:pPr defTabSz="911643"/>
            <a:r>
              <a:rPr lang="en-US" b="1" dirty="0"/>
              <a:t>Egypt, Finland and Hungary are registered entities where we currently do NOT have Office Space or Brick &amp; Mortar. </a:t>
            </a:r>
          </a:p>
          <a:p>
            <a:pPr defTabSz="911643"/>
            <a:endParaRPr lang="en-US" dirty="0"/>
          </a:p>
          <a:p>
            <a:pPr defTabSz="911643"/>
            <a:r>
              <a:rPr lang="en-US" dirty="0"/>
              <a:t>We operate in over 47 countries….we have locations in 27 countries. </a:t>
            </a:r>
            <a:br>
              <a:rPr lang="en-US" dirty="0"/>
            </a:br>
            <a:endParaRPr lang="en-US" dirty="0">
              <a:latin typeface="Segoe UI" pitchFamily="34" charset="0"/>
              <a:cs typeface="Segoe UI" pitchFamily="34" charset="0"/>
            </a:endParaRPr>
          </a:p>
          <a:p>
            <a:pPr defTabSz="911643"/>
            <a:endParaRPr lang="en-US" b="1" dirty="0" smtClean="0"/>
          </a:p>
          <a:p>
            <a:pPr defTabSz="911643"/>
            <a:r>
              <a:rPr lang="en-US" sz="1300" b="1" dirty="0"/>
              <a:t>Office Locations</a:t>
            </a:r>
          </a:p>
          <a:p>
            <a:pPr marL="113979">
              <a:spcAft>
                <a:spcPts val="8"/>
              </a:spcAft>
              <a:tabLst>
                <a:tab pos="569896" algn="l"/>
              </a:tabLst>
            </a:pPr>
            <a:r>
              <a:rPr lang="en-US" dirty="0"/>
              <a:t>Argentina</a:t>
            </a:r>
          </a:p>
          <a:p>
            <a:pPr marL="113979">
              <a:spcAft>
                <a:spcPts val="8"/>
              </a:spcAft>
              <a:tabLst>
                <a:tab pos="569896" algn="l"/>
              </a:tabLst>
            </a:pPr>
            <a:r>
              <a:rPr lang="en-US" dirty="0"/>
              <a:t>Brazil</a:t>
            </a:r>
          </a:p>
          <a:p>
            <a:pPr marL="113979">
              <a:spcAft>
                <a:spcPts val="8"/>
              </a:spcAft>
              <a:tabLst>
                <a:tab pos="569896" algn="l"/>
              </a:tabLst>
            </a:pPr>
            <a:r>
              <a:rPr lang="en-US" dirty="0"/>
              <a:t>Canada</a:t>
            </a:r>
          </a:p>
          <a:p>
            <a:pPr marL="113979">
              <a:spcAft>
                <a:spcPts val="8"/>
              </a:spcAft>
              <a:tabLst>
                <a:tab pos="569896" algn="l"/>
              </a:tabLst>
            </a:pPr>
            <a:r>
              <a:rPr lang="en-US" dirty="0"/>
              <a:t>China</a:t>
            </a:r>
          </a:p>
          <a:p>
            <a:pPr marL="113979">
              <a:spcAft>
                <a:spcPts val="8"/>
              </a:spcAft>
              <a:tabLst>
                <a:tab pos="569896" algn="l"/>
              </a:tabLst>
            </a:pPr>
            <a:r>
              <a:rPr lang="en-US" dirty="0"/>
              <a:t>Colombia</a:t>
            </a:r>
          </a:p>
          <a:p>
            <a:pPr marL="113979">
              <a:spcAft>
                <a:spcPts val="8"/>
              </a:spcAft>
              <a:tabLst>
                <a:tab pos="569896" algn="l"/>
              </a:tabLst>
            </a:pPr>
            <a:r>
              <a:rPr lang="en-US" dirty="0"/>
              <a:t>Denmark</a:t>
            </a:r>
          </a:p>
          <a:p>
            <a:pPr marL="113979">
              <a:spcAft>
                <a:spcPts val="8"/>
              </a:spcAft>
              <a:tabLst>
                <a:tab pos="569896" algn="l"/>
              </a:tabLst>
            </a:pPr>
            <a:r>
              <a:rPr lang="en-US" dirty="0"/>
              <a:t>Egypt*</a:t>
            </a:r>
          </a:p>
          <a:p>
            <a:pPr marL="113979">
              <a:spcAft>
                <a:spcPts val="8"/>
              </a:spcAft>
              <a:tabLst>
                <a:tab pos="569896" algn="l"/>
              </a:tabLst>
            </a:pPr>
            <a:r>
              <a:rPr lang="en-US" dirty="0"/>
              <a:t>Finland*</a:t>
            </a:r>
          </a:p>
          <a:p>
            <a:pPr marL="113979" defTabSz="968825">
              <a:spcAft>
                <a:spcPts val="8"/>
              </a:spcAft>
              <a:tabLst>
                <a:tab pos="569896" algn="l"/>
              </a:tabLst>
            </a:pPr>
            <a:r>
              <a:rPr lang="en-US" dirty="0"/>
              <a:t>France</a:t>
            </a:r>
          </a:p>
          <a:p>
            <a:pPr marL="113979">
              <a:spcAft>
                <a:spcPts val="8"/>
              </a:spcAft>
              <a:tabLst>
                <a:tab pos="569896" algn="l"/>
              </a:tabLst>
            </a:pPr>
            <a:r>
              <a:rPr lang="en-US" dirty="0"/>
              <a:t>Germany</a:t>
            </a:r>
          </a:p>
          <a:p>
            <a:pPr marL="113979">
              <a:spcAft>
                <a:spcPts val="8"/>
              </a:spcAft>
              <a:tabLst>
                <a:tab pos="569896" algn="l"/>
              </a:tabLst>
            </a:pPr>
            <a:r>
              <a:rPr lang="en-US" dirty="0"/>
              <a:t>Hong Kong</a:t>
            </a:r>
          </a:p>
          <a:p>
            <a:pPr marL="113979">
              <a:spcAft>
                <a:spcPts val="8"/>
              </a:spcAft>
              <a:tabLst>
                <a:tab pos="569896" algn="l"/>
              </a:tabLst>
            </a:pPr>
            <a:r>
              <a:rPr lang="en-US" dirty="0"/>
              <a:t>Hungary*</a:t>
            </a:r>
          </a:p>
          <a:p>
            <a:pPr marL="113979">
              <a:spcAft>
                <a:spcPts val="8"/>
              </a:spcAft>
              <a:tabLst>
                <a:tab pos="569896" algn="l"/>
              </a:tabLst>
            </a:pPr>
            <a:r>
              <a:rPr lang="en-US" dirty="0" smtClean="0"/>
              <a:t>India</a:t>
            </a:r>
            <a:endParaRPr lang="en-US" dirty="0"/>
          </a:p>
          <a:p>
            <a:pPr marL="113979">
              <a:spcAft>
                <a:spcPts val="8"/>
              </a:spcAft>
              <a:tabLst>
                <a:tab pos="569896" algn="l"/>
              </a:tabLst>
            </a:pPr>
            <a:r>
              <a:rPr lang="en-US" dirty="0"/>
              <a:t>Japan</a:t>
            </a:r>
          </a:p>
          <a:p>
            <a:pPr marL="113979">
              <a:spcAft>
                <a:spcPts val="8"/>
              </a:spcAft>
              <a:tabLst>
                <a:tab pos="569896" algn="l"/>
              </a:tabLst>
            </a:pPr>
            <a:r>
              <a:rPr lang="en-US" dirty="0"/>
              <a:t>Malaysia </a:t>
            </a:r>
          </a:p>
          <a:p>
            <a:pPr marL="113979">
              <a:spcAft>
                <a:spcPts val="8"/>
              </a:spcAft>
              <a:tabLst>
                <a:tab pos="569896" algn="l"/>
                <a:tab pos="744032" algn="l"/>
              </a:tabLst>
            </a:pPr>
            <a:r>
              <a:rPr lang="en-US" dirty="0"/>
              <a:t>Mexico</a:t>
            </a:r>
          </a:p>
          <a:p>
            <a:pPr marL="113979">
              <a:spcAft>
                <a:spcPts val="8"/>
              </a:spcAft>
              <a:tabLst>
                <a:tab pos="569896" algn="l"/>
                <a:tab pos="744032" algn="l"/>
              </a:tabLst>
            </a:pPr>
            <a:r>
              <a:rPr lang="en-US" dirty="0"/>
              <a:t>Netherlands</a:t>
            </a:r>
          </a:p>
          <a:p>
            <a:pPr marL="113979">
              <a:spcAft>
                <a:spcPts val="8"/>
              </a:spcAft>
              <a:tabLst>
                <a:tab pos="569896" algn="l"/>
              </a:tabLst>
            </a:pPr>
            <a:r>
              <a:rPr lang="en-US" dirty="0"/>
              <a:t>Philippines</a:t>
            </a:r>
          </a:p>
          <a:p>
            <a:pPr marL="113979">
              <a:spcAft>
                <a:spcPts val="8"/>
              </a:spcAft>
              <a:tabLst>
                <a:tab pos="569896" algn="l"/>
              </a:tabLst>
            </a:pPr>
            <a:r>
              <a:rPr lang="en-US" dirty="0"/>
              <a:t>Poland</a:t>
            </a:r>
          </a:p>
          <a:p>
            <a:pPr marL="113979">
              <a:spcAft>
                <a:spcPts val="8"/>
              </a:spcAft>
              <a:tabLst>
                <a:tab pos="569896" algn="l"/>
              </a:tabLst>
            </a:pPr>
            <a:r>
              <a:rPr lang="en-US" dirty="0"/>
              <a:t>Singapore</a:t>
            </a:r>
          </a:p>
          <a:p>
            <a:pPr marL="113979">
              <a:spcAft>
                <a:spcPts val="8"/>
              </a:spcAft>
              <a:tabLst>
                <a:tab pos="569896" algn="l"/>
              </a:tabLst>
            </a:pPr>
            <a:r>
              <a:rPr lang="en-US" dirty="0"/>
              <a:t>South Africa</a:t>
            </a:r>
          </a:p>
          <a:p>
            <a:pPr marL="113979">
              <a:spcAft>
                <a:spcPts val="8"/>
              </a:spcAft>
              <a:tabLst>
                <a:tab pos="569896" algn="l"/>
              </a:tabLst>
            </a:pPr>
            <a:r>
              <a:rPr lang="en-US" dirty="0"/>
              <a:t>South Korea</a:t>
            </a:r>
          </a:p>
          <a:p>
            <a:pPr marL="113979">
              <a:spcAft>
                <a:spcPts val="8"/>
              </a:spcAft>
              <a:tabLst>
                <a:tab pos="569896" algn="l"/>
              </a:tabLst>
            </a:pPr>
            <a:r>
              <a:rPr lang="en-US" dirty="0"/>
              <a:t>Taiwan</a:t>
            </a:r>
          </a:p>
          <a:p>
            <a:pPr marL="113979">
              <a:spcAft>
                <a:spcPts val="8"/>
              </a:spcAft>
              <a:tabLst>
                <a:tab pos="569896" algn="l"/>
              </a:tabLst>
            </a:pPr>
            <a:r>
              <a:rPr lang="en-US" dirty="0"/>
              <a:t>Turkey</a:t>
            </a:r>
          </a:p>
          <a:p>
            <a:pPr marL="113979">
              <a:spcAft>
                <a:spcPts val="8"/>
              </a:spcAft>
              <a:tabLst>
                <a:tab pos="569896" algn="l"/>
              </a:tabLst>
            </a:pPr>
            <a:r>
              <a:rPr lang="en-US" dirty="0"/>
              <a:t>United Arab Emirates </a:t>
            </a:r>
          </a:p>
          <a:p>
            <a:pPr marL="113979">
              <a:spcAft>
                <a:spcPts val="8"/>
              </a:spcAft>
              <a:tabLst>
                <a:tab pos="569896" algn="l"/>
              </a:tabLst>
            </a:pPr>
            <a:r>
              <a:rPr lang="en-US" dirty="0"/>
              <a:t>United Kingdom</a:t>
            </a:r>
          </a:p>
          <a:p>
            <a:pPr marL="113979">
              <a:spcAft>
                <a:spcPts val="8"/>
              </a:spcAft>
              <a:tabLst>
                <a:tab pos="569896" algn="l"/>
              </a:tabLst>
            </a:pPr>
            <a:r>
              <a:rPr lang="en-US" dirty="0"/>
              <a:t>United </a:t>
            </a:r>
            <a:r>
              <a:rPr lang="en-US" dirty="0" smtClean="0"/>
              <a:t>States</a:t>
            </a:r>
          </a:p>
          <a:p>
            <a:pPr marL="113979">
              <a:spcAft>
                <a:spcPts val="8"/>
              </a:spcAft>
              <a:tabLst>
                <a:tab pos="569896" algn="l"/>
              </a:tabLst>
            </a:pPr>
            <a:endParaRPr lang="en-US" dirty="0" smtClean="0"/>
          </a:p>
          <a:p>
            <a:pPr marL="113979">
              <a:spcAft>
                <a:spcPts val="8"/>
              </a:spcAft>
              <a:tabLst>
                <a:tab pos="569896" algn="l"/>
              </a:tabLst>
            </a:pPr>
            <a:r>
              <a:rPr lang="en-US" dirty="0"/>
              <a:t>* Registered Entity – </a:t>
            </a:r>
            <a:r>
              <a:rPr lang="en-US" dirty="0" smtClean="0"/>
              <a:t/>
            </a:r>
            <a:br>
              <a:rPr lang="en-US" dirty="0" smtClean="0"/>
            </a:br>
            <a:r>
              <a:rPr lang="en-US" dirty="0" smtClean="0"/>
              <a:t>Office </a:t>
            </a:r>
            <a:r>
              <a:rPr lang="en-US" dirty="0"/>
              <a:t>Location Pending</a:t>
            </a:r>
          </a:p>
          <a:p>
            <a:pPr>
              <a:spcAft>
                <a:spcPts val="8"/>
              </a:spcAft>
              <a:tabLst>
                <a:tab pos="569896" algn="l"/>
              </a:tabLst>
            </a:pPr>
            <a:endParaRPr lang="en-US" dirty="0" smtClean="0"/>
          </a:p>
        </p:txBody>
      </p:sp>
      <p:sp>
        <p:nvSpPr>
          <p:cNvPr id="4" name="Slide Number Placeholder 3"/>
          <p:cNvSpPr>
            <a:spLocks noGrp="1"/>
          </p:cNvSpPr>
          <p:nvPr>
            <p:ph type="sldNum" sz="quarter" idx="10"/>
          </p:nvPr>
        </p:nvSpPr>
        <p:spPr/>
        <p:txBody>
          <a:bodyPr/>
          <a:lstStyle/>
          <a:p>
            <a:fld id="{91C415A7-3CF1-41F6-9897-3C5523E189C2}" type="slidenum">
              <a:rPr lang="en-US" smtClean="0"/>
              <a:pPr/>
              <a:t>6</a:t>
            </a:fld>
            <a:endParaRPr lang="en-US"/>
          </a:p>
        </p:txBody>
      </p:sp>
      <p:sp>
        <p:nvSpPr>
          <p:cNvPr id="7" name="TextBox 6"/>
          <p:cNvSpPr txBox="1"/>
          <p:nvPr/>
        </p:nvSpPr>
        <p:spPr>
          <a:xfrm>
            <a:off x="2719549" y="5032162"/>
            <a:ext cx="2585951" cy="4114429"/>
          </a:xfrm>
          <a:prstGeom prst="rect">
            <a:avLst/>
          </a:prstGeom>
          <a:noFill/>
        </p:spPr>
        <p:txBody>
          <a:bodyPr wrap="square" lIns="91185" tIns="45594" rIns="91185" bIns="45594" numCol="2" rtlCol="0">
            <a:spAutoFit/>
          </a:bodyPr>
          <a:lstStyle/>
          <a:p>
            <a:r>
              <a:rPr lang="en-US" sz="900" b="1" dirty="0"/>
              <a:t>Where We Operate</a:t>
            </a:r>
          </a:p>
          <a:p>
            <a:pPr marL="113979"/>
            <a:r>
              <a:rPr lang="en-US" sz="900" dirty="0"/>
              <a:t>Argentina </a:t>
            </a:r>
          </a:p>
          <a:p>
            <a:pPr marL="113979"/>
            <a:r>
              <a:rPr lang="en-US" sz="900" dirty="0"/>
              <a:t>Australia</a:t>
            </a:r>
          </a:p>
          <a:p>
            <a:pPr marL="113979"/>
            <a:r>
              <a:rPr lang="en-US" sz="900" dirty="0"/>
              <a:t>Austria</a:t>
            </a:r>
          </a:p>
          <a:p>
            <a:pPr marL="113979"/>
            <a:r>
              <a:rPr lang="en-US" sz="900" dirty="0"/>
              <a:t>Bahrain </a:t>
            </a:r>
          </a:p>
          <a:p>
            <a:pPr marL="113979"/>
            <a:r>
              <a:rPr lang="en-US" sz="900" dirty="0"/>
              <a:t>Belgium</a:t>
            </a:r>
          </a:p>
          <a:p>
            <a:pPr marL="113979"/>
            <a:r>
              <a:rPr lang="en-US" sz="900" dirty="0"/>
              <a:t>Brazil </a:t>
            </a:r>
          </a:p>
          <a:p>
            <a:pPr marL="113979"/>
            <a:r>
              <a:rPr lang="en-US" sz="900" dirty="0"/>
              <a:t>Canada</a:t>
            </a:r>
          </a:p>
          <a:p>
            <a:pPr marL="113979"/>
            <a:r>
              <a:rPr lang="en-US" sz="900" dirty="0"/>
              <a:t>Chile</a:t>
            </a:r>
          </a:p>
          <a:p>
            <a:pPr marL="113979"/>
            <a:r>
              <a:rPr lang="en-US" sz="900" dirty="0"/>
              <a:t>China</a:t>
            </a:r>
          </a:p>
          <a:p>
            <a:pPr marL="113979"/>
            <a:r>
              <a:rPr lang="en-US" sz="900" dirty="0"/>
              <a:t>Colombia</a:t>
            </a:r>
          </a:p>
          <a:p>
            <a:pPr marL="113979"/>
            <a:r>
              <a:rPr lang="en-US" sz="900" dirty="0"/>
              <a:t>Denmark</a:t>
            </a:r>
          </a:p>
          <a:p>
            <a:pPr marL="113979"/>
            <a:r>
              <a:rPr lang="en-US" sz="900" dirty="0"/>
              <a:t>Dominican Republic</a:t>
            </a:r>
          </a:p>
          <a:p>
            <a:pPr marL="113979"/>
            <a:r>
              <a:rPr lang="en-US" sz="900" dirty="0"/>
              <a:t>Egypt</a:t>
            </a:r>
          </a:p>
          <a:p>
            <a:pPr marL="113979"/>
            <a:r>
              <a:rPr lang="en-US" sz="900" dirty="0"/>
              <a:t>Finland</a:t>
            </a:r>
          </a:p>
          <a:p>
            <a:pPr marL="113979"/>
            <a:r>
              <a:rPr lang="en-US" sz="900" dirty="0"/>
              <a:t>France</a:t>
            </a:r>
          </a:p>
          <a:p>
            <a:pPr marL="113979"/>
            <a:r>
              <a:rPr lang="en-US" sz="900" dirty="0"/>
              <a:t>Germany</a:t>
            </a:r>
          </a:p>
          <a:p>
            <a:pPr marL="113979"/>
            <a:r>
              <a:rPr lang="en-US" sz="900" dirty="0"/>
              <a:t>Ghana</a:t>
            </a:r>
          </a:p>
          <a:p>
            <a:pPr marL="113979"/>
            <a:r>
              <a:rPr lang="en-US" sz="900" dirty="0"/>
              <a:t>Hong Kong </a:t>
            </a:r>
          </a:p>
          <a:p>
            <a:pPr marL="113979"/>
            <a:r>
              <a:rPr lang="en-US" sz="900" dirty="0"/>
              <a:t>Hungary</a:t>
            </a:r>
          </a:p>
          <a:p>
            <a:pPr marL="113979"/>
            <a:r>
              <a:rPr lang="en-US" sz="900" dirty="0"/>
              <a:t>India </a:t>
            </a:r>
          </a:p>
          <a:p>
            <a:pPr marL="113979"/>
            <a:r>
              <a:rPr lang="en-US" sz="900" dirty="0"/>
              <a:t>Ireland</a:t>
            </a:r>
          </a:p>
          <a:p>
            <a:pPr marL="113979"/>
            <a:r>
              <a:rPr lang="en-US" sz="900" dirty="0"/>
              <a:t>Japan</a:t>
            </a:r>
          </a:p>
          <a:p>
            <a:pPr marL="113979"/>
            <a:r>
              <a:rPr lang="en-US" sz="900" dirty="0"/>
              <a:t>Malaysia</a:t>
            </a:r>
          </a:p>
          <a:p>
            <a:pPr marL="113979"/>
            <a:r>
              <a:rPr lang="en-US" sz="900" dirty="0"/>
              <a:t>Maldives</a:t>
            </a:r>
          </a:p>
          <a:p>
            <a:pPr marL="113979">
              <a:tabLst>
                <a:tab pos="516072" algn="l"/>
              </a:tabLst>
            </a:pPr>
            <a:endParaRPr lang="en-US" sz="900" dirty="0"/>
          </a:p>
          <a:p>
            <a:pPr marL="113979">
              <a:tabLst>
                <a:tab pos="516072" algn="l"/>
              </a:tabLst>
            </a:pPr>
            <a:endParaRPr lang="en-US" sz="900" dirty="0"/>
          </a:p>
          <a:p>
            <a:pPr marL="113979">
              <a:tabLst>
                <a:tab pos="516072" algn="l"/>
              </a:tabLst>
            </a:pPr>
            <a:endParaRPr lang="en-US" sz="900" dirty="0"/>
          </a:p>
          <a:p>
            <a:pPr marL="113979">
              <a:tabLst>
                <a:tab pos="516072" algn="l"/>
              </a:tabLst>
            </a:pPr>
            <a:endParaRPr lang="en-US" sz="900" dirty="0"/>
          </a:p>
          <a:p>
            <a:pPr marL="113979">
              <a:tabLst>
                <a:tab pos="516072" algn="l"/>
              </a:tabLst>
            </a:pPr>
            <a:endParaRPr lang="en-US" sz="900" dirty="0"/>
          </a:p>
          <a:p>
            <a:pPr>
              <a:tabLst>
                <a:tab pos="516072" algn="l"/>
              </a:tabLst>
            </a:pPr>
            <a:r>
              <a:rPr lang="en-US" sz="900" dirty="0"/>
              <a:t>Mexico</a:t>
            </a:r>
          </a:p>
          <a:p>
            <a:r>
              <a:rPr lang="en-US" sz="900" dirty="0"/>
              <a:t>Netherlands</a:t>
            </a:r>
          </a:p>
          <a:p>
            <a:r>
              <a:rPr lang="en-US" sz="900" dirty="0"/>
              <a:t>Nigeria</a:t>
            </a:r>
          </a:p>
          <a:p>
            <a:r>
              <a:rPr lang="en-US" sz="900" dirty="0"/>
              <a:t>Norway </a:t>
            </a:r>
          </a:p>
          <a:p>
            <a:r>
              <a:rPr lang="en-US" sz="900" dirty="0"/>
              <a:t>Philippines</a:t>
            </a:r>
          </a:p>
          <a:p>
            <a:r>
              <a:rPr lang="en-US" sz="900" dirty="0"/>
              <a:t>Poland</a:t>
            </a:r>
          </a:p>
          <a:p>
            <a:r>
              <a:rPr lang="en-US" sz="900" dirty="0"/>
              <a:t>Puerto Rico</a:t>
            </a:r>
          </a:p>
          <a:p>
            <a:r>
              <a:rPr lang="en-US" sz="900" dirty="0"/>
              <a:t>Qatar</a:t>
            </a:r>
          </a:p>
          <a:p>
            <a:r>
              <a:rPr lang="en-US" sz="900" dirty="0"/>
              <a:t>Russia </a:t>
            </a:r>
            <a:br>
              <a:rPr lang="en-US" sz="900" dirty="0"/>
            </a:br>
            <a:r>
              <a:rPr lang="en-US" sz="900" dirty="0"/>
              <a:t>Saudi Arabia</a:t>
            </a:r>
          </a:p>
          <a:p>
            <a:r>
              <a:rPr lang="en-US" sz="900" dirty="0"/>
              <a:t>Singapore</a:t>
            </a:r>
          </a:p>
          <a:p>
            <a:r>
              <a:rPr lang="en-US" sz="900" dirty="0"/>
              <a:t>South Africa</a:t>
            </a:r>
          </a:p>
          <a:p>
            <a:r>
              <a:rPr lang="en-US" sz="900" dirty="0"/>
              <a:t>South Korea </a:t>
            </a:r>
          </a:p>
          <a:p>
            <a:r>
              <a:rPr lang="en-US" sz="900" dirty="0"/>
              <a:t>Spain</a:t>
            </a:r>
          </a:p>
          <a:p>
            <a:r>
              <a:rPr lang="en-US" sz="900" dirty="0"/>
              <a:t>Oman</a:t>
            </a:r>
          </a:p>
          <a:p>
            <a:r>
              <a:rPr lang="en-US" sz="900" dirty="0"/>
              <a:t>Sweden </a:t>
            </a:r>
          </a:p>
          <a:p>
            <a:r>
              <a:rPr lang="en-US" sz="900" dirty="0"/>
              <a:t>Switzerland</a:t>
            </a:r>
          </a:p>
          <a:p>
            <a:r>
              <a:rPr lang="en-US" sz="900" dirty="0"/>
              <a:t>Taiwan</a:t>
            </a:r>
          </a:p>
          <a:p>
            <a:r>
              <a:rPr lang="en-US" sz="900" dirty="0"/>
              <a:t>Turkey</a:t>
            </a:r>
          </a:p>
          <a:p>
            <a:r>
              <a:rPr lang="en-US" sz="900" dirty="0"/>
              <a:t>United Arab Emirates</a:t>
            </a:r>
          </a:p>
          <a:p>
            <a:r>
              <a:rPr lang="en-US" sz="900" dirty="0"/>
              <a:t>United Kingdom</a:t>
            </a:r>
          </a:p>
          <a:p>
            <a:r>
              <a:rPr lang="en-US" sz="900" dirty="0"/>
              <a:t>United States</a:t>
            </a:r>
          </a:p>
          <a:p>
            <a:r>
              <a:rPr lang="en-US" sz="900" dirty="0"/>
              <a:t>Vietnam</a:t>
            </a:r>
          </a:p>
          <a:p>
            <a:endParaRPr lang="en-US" sz="800" dirty="0"/>
          </a:p>
          <a:p>
            <a:pPr marL="113979"/>
            <a:endParaRPr lang="en-US" sz="800" dirty="0"/>
          </a:p>
          <a:p>
            <a:endParaRPr lang="en-US" sz="800" dirty="0"/>
          </a:p>
          <a:p>
            <a:endParaRPr lang="en-US" sz="800" dirty="0"/>
          </a:p>
        </p:txBody>
      </p:sp>
    </p:spTree>
    <p:extLst>
      <p:ext uri="{BB962C8B-B14F-4D97-AF65-F5344CB8AC3E}">
        <p14:creationId xmlns:p14="http://schemas.microsoft.com/office/powerpoint/2010/main" val="65669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170">
              <a:defRPr/>
            </a:pPr>
            <a:r>
              <a:rPr lang="en-US" dirty="0" smtClean="0">
                <a:latin typeface="Segoe UI" pitchFamily="34" charset="0"/>
                <a:cs typeface="Segoe UI" pitchFamily="34" charset="0"/>
              </a:rPr>
              <a:t>Note:  This is an optional slide and can be removed.  </a:t>
            </a:r>
          </a:p>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7</a:t>
            </a:fld>
            <a:endParaRPr lang="en-US" dirty="0"/>
          </a:p>
        </p:txBody>
      </p:sp>
    </p:spTree>
    <p:extLst>
      <p:ext uri="{BB962C8B-B14F-4D97-AF65-F5344CB8AC3E}">
        <p14:creationId xmlns:p14="http://schemas.microsoft.com/office/powerpoint/2010/main" val="152034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403" y="4421825"/>
            <a:ext cx="6259720" cy="4648826"/>
          </a:xfrm>
          <a:prstGeom prst="rect">
            <a:avLst/>
          </a:prstGeom>
        </p:spPr>
        <p:txBody>
          <a:bodyPr>
            <a:normAutofit/>
          </a:bodyPr>
          <a:lstStyle/>
          <a:p>
            <a:endParaRPr lang="en-US" dirty="0">
              <a:latin typeface="Segoe UI" pitchFamily="34" charset="0"/>
              <a:cs typeface="Segoe UI" pitchFamily="34" charset="0"/>
            </a:endParaRPr>
          </a:p>
          <a:p>
            <a:endParaRPr lang="en-US" dirty="0">
              <a:latin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1C415A7-3CF1-41F6-9897-3C5523E189C2}" type="slidenum">
              <a:rPr lang="en-US" smtClean="0"/>
              <a:pPr/>
              <a:t>8</a:t>
            </a:fld>
            <a:endParaRPr lang="en-US"/>
          </a:p>
        </p:txBody>
      </p:sp>
    </p:spTree>
    <p:extLst>
      <p:ext uri="{BB962C8B-B14F-4D97-AF65-F5344CB8AC3E}">
        <p14:creationId xmlns:p14="http://schemas.microsoft.com/office/powerpoint/2010/main" val="332339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21" y="4421833"/>
            <a:ext cx="6034523" cy="4189095"/>
          </a:xfrm>
          <a:prstGeom prst="rect">
            <a:avLst/>
          </a:prstGeom>
        </p:spPr>
        <p:txBody>
          <a:bodyPr>
            <a:normAutofit/>
          </a:bodyPr>
          <a:lstStyle/>
          <a:p>
            <a:endParaRPr lang="en-US" dirty="0">
              <a:latin typeface="Segoe UI" pitchFamily="34" charset="0"/>
              <a:cs typeface="Segoe UI" pitchFamily="34" charset="0"/>
            </a:endParaRPr>
          </a:p>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9</a:t>
            </a:fld>
            <a:endParaRPr lang="en-US"/>
          </a:p>
        </p:txBody>
      </p:sp>
    </p:spTree>
    <p:extLst>
      <p:ext uri="{BB962C8B-B14F-4D97-AF65-F5344CB8AC3E}">
        <p14:creationId xmlns:p14="http://schemas.microsoft.com/office/powerpoint/2010/main" val="3905922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3" y="0"/>
            <a:ext cx="9143245" cy="3657298"/>
          </a:xfrm>
          <a:prstGeom prst="rect">
            <a:avLst/>
          </a:prstGeom>
        </p:spPr>
      </p:pic>
      <p:sp>
        <p:nvSpPr>
          <p:cNvPr id="3" name="Rectangle 2"/>
          <p:cNvSpPr/>
          <p:nvPr userDrawn="1"/>
        </p:nvSpPr>
        <p:spPr>
          <a:xfrm>
            <a:off x="-1" y="3698248"/>
            <a:ext cx="9144000" cy="1142999"/>
          </a:xfrm>
          <a:prstGeom prst="rect">
            <a:avLst/>
          </a:prstGeom>
          <a:solidFill>
            <a:srgbClr val="343735"/>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0364" y="5542556"/>
            <a:ext cx="3035860" cy="929399"/>
          </a:xfrm>
          <a:prstGeom prst="rect">
            <a:avLst/>
          </a:prstGeom>
        </p:spPr>
      </p:pic>
      <p:sp>
        <p:nvSpPr>
          <p:cNvPr id="15" name="Rectangle 14"/>
          <p:cNvSpPr/>
          <p:nvPr userDrawn="1"/>
        </p:nvSpPr>
        <p:spPr>
          <a:xfrm>
            <a:off x="5969565" y="6387353"/>
            <a:ext cx="2344553" cy="276999"/>
          </a:xfrm>
          <a:prstGeom prst="rect">
            <a:avLst/>
          </a:prstGeom>
        </p:spPr>
        <p:txBody>
          <a:bodyPr wrap="none">
            <a:spAutoFit/>
          </a:bodyPr>
          <a:lstStyle/>
          <a:p>
            <a:r>
              <a:rPr lang="en-US" sz="1200" dirty="0" smtClean="0">
                <a:solidFill>
                  <a:srgbClr val="F15D22"/>
                </a:solidFill>
              </a:rPr>
              <a:t>Knowledge.  </a:t>
            </a:r>
            <a:r>
              <a:rPr lang="en-US" sz="1200" dirty="0" smtClean="0">
                <a:solidFill>
                  <a:srgbClr val="343735"/>
                </a:solidFill>
              </a:rPr>
              <a:t>Performance. </a:t>
            </a:r>
            <a:r>
              <a:rPr lang="en-US" sz="1000" dirty="0" smtClean="0">
                <a:solidFill>
                  <a:srgbClr val="343735"/>
                </a:solidFill>
              </a:rPr>
              <a:t> </a:t>
            </a:r>
            <a:r>
              <a:rPr lang="en-US" sz="1200" dirty="0" smtClean="0">
                <a:solidFill>
                  <a:srgbClr val="0093D0"/>
                </a:solidFill>
              </a:rPr>
              <a:t>Impact.</a:t>
            </a:r>
            <a:endParaRPr lang="en-US" sz="1200" dirty="0">
              <a:solidFill>
                <a:srgbClr val="0093D0"/>
              </a:solidFill>
            </a:endParaRPr>
          </a:p>
        </p:txBody>
      </p:sp>
      <p:sp>
        <p:nvSpPr>
          <p:cNvPr id="11" name="Title 37"/>
          <p:cNvSpPr>
            <a:spLocks noGrp="1"/>
          </p:cNvSpPr>
          <p:nvPr>
            <p:ph type="title" hasCustomPrompt="1"/>
          </p:nvPr>
        </p:nvSpPr>
        <p:spPr>
          <a:xfrm>
            <a:off x="-12700" y="3752850"/>
            <a:ext cx="8229600" cy="1056243"/>
          </a:xfrm>
          <a:prstGeom prst="rect">
            <a:avLst/>
          </a:prstGeom>
        </p:spPr>
        <p:txBody>
          <a:bodyPr lIns="0" tIns="0" rIns="0" bIns="0" anchor="ctr" anchorCtr="0"/>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styles</a:t>
            </a:r>
            <a:endParaRPr lang="en-US" dirty="0"/>
          </a:p>
        </p:txBody>
      </p:sp>
      <p:sp>
        <p:nvSpPr>
          <p:cNvPr id="19" name="Text Placeholder 39"/>
          <p:cNvSpPr>
            <a:spLocks noGrp="1"/>
          </p:cNvSpPr>
          <p:nvPr>
            <p:ph type="body" sz="quarter" idx="10"/>
          </p:nvPr>
        </p:nvSpPr>
        <p:spPr>
          <a:xfrm>
            <a:off x="2533650" y="4905375"/>
            <a:ext cx="5683250" cy="409575"/>
          </a:xfrm>
          <a:prstGeom prst="rect">
            <a:avLst/>
          </a:prstGeom>
        </p:spPr>
        <p:txBody>
          <a:bodyPr lIns="0" tIns="0" rIns="0" bIns="0"/>
          <a:lstStyle>
            <a:lvl1pPr algn="r">
              <a:buNone/>
              <a:defRPr sz="1400"/>
            </a:lvl1pPr>
          </a:lstStyle>
          <a:p>
            <a:pPr lvl="0"/>
            <a:r>
              <a:rPr lang="en-US" dirty="0" smtClean="0"/>
              <a:t>Click to edit Master text styles</a:t>
            </a:r>
          </a:p>
        </p:txBody>
      </p:sp>
      <p:cxnSp>
        <p:nvCxnSpPr>
          <p:cNvPr id="9" name="Straight Connector 8"/>
          <p:cNvCxnSpPr/>
          <p:nvPr userDrawn="1"/>
        </p:nvCxnSpPr>
        <p:spPr>
          <a:xfrm>
            <a:off x="-4387" y="3698248"/>
            <a:ext cx="9149912"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15911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 &amp; 4.0 inch photo (drk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9" name="Rectangle 8"/>
          <p:cNvSpPr/>
          <p:nvPr userDrawn="1"/>
        </p:nvSpPr>
        <p:spPr>
          <a:xfrm>
            <a:off x="-9525" y="0"/>
            <a:ext cx="9153525" cy="9525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41904" y="1"/>
            <a:ext cx="8229600" cy="955674"/>
          </a:xfrm>
          <a:prstGeom prst="rect">
            <a:avLst/>
          </a:prstGeom>
        </p:spPr>
        <p:txBody>
          <a:bodyPr lIns="0" tIns="45720" rIns="0" bIns="0" anchor="ctr" anchorCtr="0"/>
          <a:lstStyle>
            <a:lvl1pPr>
              <a:lnSpc>
                <a:spcPts val="3300"/>
              </a:lnSpc>
              <a:spcBef>
                <a:spcPts val="600"/>
              </a:spcBef>
              <a:defRPr sz="3000">
                <a:solidFill>
                  <a:schemeClr val="bg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8" name="Content Placeholder 9"/>
          <p:cNvSpPr>
            <a:spLocks noGrp="1"/>
          </p:cNvSpPr>
          <p:nvPr>
            <p:ph sz="quarter" idx="13" hasCustomPrompt="1"/>
          </p:nvPr>
        </p:nvSpPr>
        <p:spPr>
          <a:xfrm>
            <a:off x="0" y="1038225"/>
            <a:ext cx="9144000" cy="3657600"/>
          </a:xfrm>
          <a:prstGeom prst="rect">
            <a:avLst/>
          </a:prstGeom>
          <a:solidFill>
            <a:srgbClr val="FFFFFF"/>
          </a:solidFill>
          <a:effectLst>
            <a:outerShdw blurRad="292100" dist="88900" dir="5400000" algn="ctr" rotWithShape="0">
              <a:schemeClr val="tx1">
                <a:alpha val="40000"/>
              </a:schemeClr>
            </a:outerShdw>
          </a:effectLst>
        </p:spPr>
        <p:txBody>
          <a:bodyPr wrap="none" lIns="0" tIns="0" rIns="0" bIns="0">
            <a:noAutofit/>
          </a:bodyPr>
          <a:lstStyle>
            <a:lvl1pPr marL="485775" marR="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sz="2800" baseline="0">
                <a:solidFill>
                  <a:srgbClr val="FF0000"/>
                </a:solidFill>
              </a:defRPr>
            </a:lvl1pPr>
          </a:lstStyle>
          <a:p>
            <a:pPr marL="485775" marR="0" lvl="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a:pPr>
            <a:r>
              <a:rPr lang="en-US" dirty="0" smtClean="0"/>
              <a:t>Click photo icon below </a:t>
            </a:r>
            <a:br>
              <a:rPr lang="en-US" dirty="0" smtClean="0"/>
            </a:br>
            <a:r>
              <a:rPr lang="en-US" dirty="0" smtClean="0"/>
              <a:t>select photo name XXX 4.0 INCH.jpg &lt;double click&gt;</a:t>
            </a:r>
          </a:p>
        </p:txBody>
      </p:sp>
      <p:sp>
        <p:nvSpPr>
          <p:cNvPr id="12" name="Text Placeholder 11"/>
          <p:cNvSpPr>
            <a:spLocks noGrp="1"/>
          </p:cNvSpPr>
          <p:nvPr>
            <p:ph type="body" sz="quarter" idx="14"/>
          </p:nvPr>
        </p:nvSpPr>
        <p:spPr>
          <a:xfrm>
            <a:off x="439742" y="5003800"/>
            <a:ext cx="8186737" cy="1431925"/>
          </a:xfrm>
          <a:prstGeom prst="rect">
            <a:avLst/>
          </a:prstGeom>
        </p:spPr>
        <p:txBody>
          <a:bodyPr lIns="0" rIns="0"/>
          <a:lstStyle>
            <a:lvl1pPr marL="228600" indent="-228600">
              <a:tabLst>
                <a:tab pos="457200" algn="l"/>
              </a:tabLst>
              <a:defRPr>
                <a:solidFill>
                  <a:srgbClr val="343735"/>
                </a:solidFill>
              </a:defRPr>
            </a:lvl1pPr>
            <a:lvl2pPr marL="514350" indent="-266700">
              <a:defRPr>
                <a:solidFill>
                  <a:srgbClr val="343735"/>
                </a:solidFill>
              </a:defRPr>
            </a:lvl2pPr>
            <a:lvl3pPr marL="681038" indent="-166688">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340057813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Full Pg Grphc (light bckgrnd)">
    <p:spTree>
      <p:nvGrpSpPr>
        <p:cNvPr id="1" name=""/>
        <p:cNvGrpSpPr/>
        <p:nvPr/>
      </p:nvGrpSpPr>
      <p:grpSpPr>
        <a:xfrm>
          <a:off x="0" y="0"/>
          <a:ext cx="0" cy="0"/>
          <a:chOff x="0" y="0"/>
          <a:chExt cx="0" cy="0"/>
        </a:xfrm>
      </p:grpSpPr>
      <p:sp>
        <p:nvSpPr>
          <p:cNvPr id="3" name="Rectangle 2"/>
          <p:cNvSpPr/>
          <p:nvPr/>
        </p:nvSpPr>
        <p:spPr>
          <a:xfrm>
            <a:off x="0" y="0"/>
            <a:ext cx="9144000" cy="987425"/>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6" name="Title 1"/>
          <p:cNvSpPr>
            <a:spLocks noGrp="1"/>
          </p:cNvSpPr>
          <p:nvPr>
            <p:ph type="title" hasCustomPrompt="1"/>
          </p:nvPr>
        </p:nvSpPr>
        <p:spPr>
          <a:xfrm>
            <a:off x="444504" y="1"/>
            <a:ext cx="8229600" cy="955674"/>
          </a:xfrm>
          <a:prstGeom prst="rect">
            <a:avLst/>
          </a:prstGeom>
        </p:spPr>
        <p:txBody>
          <a:bodyPr lIns="0" tIns="45720" rIns="0" bIns="0" anchor="ctr" anchorCtr="0"/>
          <a:lstStyle>
            <a:lvl1pPr>
              <a:lnSpc>
                <a:spcPts val="3300"/>
              </a:lnSpc>
              <a:spcBef>
                <a:spcPts val="600"/>
              </a:spcBef>
              <a:defRPr sz="3000">
                <a:solidFill>
                  <a:schemeClr val="bg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cxnSp>
        <p:nvCxnSpPr>
          <p:cNvPr id="8" name="Straight Connector 7"/>
          <p:cNvCxnSpPr/>
          <p:nvPr userDrawn="1"/>
        </p:nvCxnSpPr>
        <p:spPr>
          <a:xfrm>
            <a:off x="0" y="987425"/>
            <a:ext cx="9144000"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1"/>
          </p:nvPr>
        </p:nvSpPr>
        <p:spPr>
          <a:xfrm>
            <a:off x="6940550" y="6489700"/>
            <a:ext cx="2133600" cy="365125"/>
          </a:xfrm>
        </p:spPr>
        <p:txBody>
          <a:bodyPr/>
          <a:lstStyle>
            <a:lvl1pPr>
              <a:defRPr sz="8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2756344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Full Pg Grphc (drk bckgrnd)">
    <p:spTree>
      <p:nvGrpSpPr>
        <p:cNvPr id="1" name=""/>
        <p:cNvGrpSpPr/>
        <p:nvPr/>
      </p:nvGrpSpPr>
      <p:grpSpPr>
        <a:xfrm>
          <a:off x="0" y="0"/>
          <a:ext cx="0" cy="0"/>
          <a:chOff x="0" y="0"/>
          <a:chExt cx="0" cy="0"/>
        </a:xfrm>
      </p:grpSpPr>
      <p:sp>
        <p:nvSpPr>
          <p:cNvPr id="8" name="Rectangle 7"/>
          <p:cNvSpPr/>
          <p:nvPr userDrawn="1"/>
        </p:nvSpPr>
        <p:spPr>
          <a:xfrm>
            <a:off x="0" y="1033200"/>
            <a:ext cx="9144000" cy="5824800"/>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cxnSp>
        <p:nvCxnSpPr>
          <p:cNvPr id="11" name="Straight Connector 10"/>
          <p:cNvCxnSpPr/>
          <p:nvPr userDrawn="1"/>
        </p:nvCxnSpPr>
        <p:spPr>
          <a:xfrm flipV="1">
            <a:off x="-9525" y="987424"/>
            <a:ext cx="9153525" cy="1"/>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443738"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7" name="Slide Number Placeholder 4"/>
          <p:cNvSpPr>
            <a:spLocks noGrp="1"/>
          </p:cNvSpPr>
          <p:nvPr>
            <p:ph type="sldNum" sz="quarter" idx="11"/>
          </p:nvPr>
        </p:nvSpPr>
        <p:spPr>
          <a:xfrm>
            <a:off x="6940550" y="6489700"/>
            <a:ext cx="2133600" cy="365125"/>
          </a:xfrm>
        </p:spPr>
        <p:txBody>
          <a:bodyPr/>
          <a:lstStyle>
            <a:lvl1pPr>
              <a:defRPr sz="1000">
                <a:solidFill>
                  <a:schemeClr val="bg1"/>
                </a:solidFill>
                <a:latin typeface="Gill Sans MT" pitchFamily="34" charset="0"/>
              </a:defRPr>
            </a:lvl1pPr>
          </a:lstStyle>
          <a:p>
            <a:fld id="{02C8D0DF-C1CD-41D2-A83F-355550C212E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897634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w/Employee photo">
    <p:spTree>
      <p:nvGrpSpPr>
        <p:cNvPr id="1" name=""/>
        <p:cNvGrpSpPr/>
        <p:nvPr/>
      </p:nvGrpSpPr>
      <p:grpSpPr>
        <a:xfrm>
          <a:off x="0" y="0"/>
          <a:ext cx="0" cy="0"/>
          <a:chOff x="0" y="0"/>
          <a:chExt cx="0" cy="0"/>
        </a:xfrm>
      </p:grpSpPr>
      <p:sp>
        <p:nvSpPr>
          <p:cNvPr id="9" name="Rectangle 8"/>
          <p:cNvSpPr/>
          <p:nvPr userDrawn="1"/>
        </p:nvSpPr>
        <p:spPr>
          <a:xfrm>
            <a:off x="-9525" y="0"/>
            <a:ext cx="9153525" cy="9525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7426"/>
            <a:ext cx="9144000" cy="3773424"/>
          </a:xfrm>
          <a:prstGeom prst="rect">
            <a:avLst/>
          </a:prstGeom>
          <a:effectLst>
            <a:outerShdw blurRad="292100" dist="88900" dir="5400000" algn="ctr" rotWithShape="0">
              <a:srgbClr val="000000">
                <a:alpha val="40000"/>
              </a:srgbClr>
            </a:outerShdw>
          </a:effectLst>
        </p:spPr>
      </p:pic>
      <p:cxnSp>
        <p:nvCxnSpPr>
          <p:cNvPr id="6" name="Straight Connector 5"/>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41904" y="1"/>
            <a:ext cx="8229600" cy="955674"/>
          </a:xfrm>
          <a:prstGeom prst="rect">
            <a:avLst/>
          </a:prstGeom>
        </p:spPr>
        <p:txBody>
          <a:bodyPr lIns="0" tIns="45720" rIns="0" bIns="0" anchor="ctr" anchorCtr="0"/>
          <a:lstStyle>
            <a:lvl1pPr>
              <a:lnSpc>
                <a:spcPts val="3300"/>
              </a:lnSpc>
              <a:spcBef>
                <a:spcPts val="600"/>
              </a:spcBef>
              <a:defRPr sz="3000">
                <a:solidFill>
                  <a:schemeClr val="bg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1" name="Content Placeholder 11"/>
          <p:cNvSpPr>
            <a:spLocks noGrp="1"/>
          </p:cNvSpPr>
          <p:nvPr>
            <p:ph sz="quarter" idx="14" hasCustomPrompt="1"/>
          </p:nvPr>
        </p:nvSpPr>
        <p:spPr>
          <a:xfrm>
            <a:off x="-547688" y="2552700"/>
            <a:ext cx="5314951" cy="898525"/>
          </a:xfrm>
          <a:prstGeom prst="rect">
            <a:avLst/>
          </a:prstGeom>
        </p:spPr>
        <p:txBody>
          <a:bodyPr lIns="0" tIns="0" rIns="0" bIns="0"/>
          <a:lstStyle>
            <a:lvl1pPr marL="0" indent="0" algn="r">
              <a:buNone/>
              <a:defRPr sz="2400">
                <a:solidFill>
                  <a:srgbClr val="0093D0"/>
                </a:solidFill>
              </a:defRPr>
            </a:lvl1pPr>
            <a:lvl2pPr marL="296862" indent="0" algn="r">
              <a:spcBef>
                <a:spcPts val="0"/>
              </a:spcBef>
              <a:buNone/>
              <a:defRPr sz="1800"/>
            </a:lvl2pPr>
            <a:lvl3pPr marL="800100" indent="-227013">
              <a:defRPr sz="1600"/>
            </a:lvl3pPr>
          </a:lstStyle>
          <a:p>
            <a:pPr lvl="0"/>
            <a:r>
              <a:rPr lang="en-US" dirty="0" smtClean="0"/>
              <a:t>CLICK TO EDIT MASTER TEXT STYLES</a:t>
            </a:r>
          </a:p>
          <a:p>
            <a:pPr lvl="1"/>
            <a:r>
              <a:rPr lang="en-US" dirty="0" smtClean="0"/>
              <a:t>Second level</a:t>
            </a:r>
          </a:p>
        </p:txBody>
      </p:sp>
      <p:sp>
        <p:nvSpPr>
          <p:cNvPr id="12" name="Content Placeholder 9"/>
          <p:cNvSpPr>
            <a:spLocks noGrp="1"/>
          </p:cNvSpPr>
          <p:nvPr>
            <p:ph sz="quarter" idx="13" hasCustomPrompt="1"/>
          </p:nvPr>
        </p:nvSpPr>
        <p:spPr>
          <a:xfrm>
            <a:off x="5984918" y="2010110"/>
            <a:ext cx="2506302" cy="3508822"/>
          </a:xfrm>
          <a:prstGeom prst="rect">
            <a:avLst/>
          </a:prstGeom>
          <a:solidFill>
            <a:schemeClr val="tx1">
              <a:lumMod val="20000"/>
              <a:lumOff val="80000"/>
            </a:schemeClr>
          </a:solidFill>
          <a:ln w="88900">
            <a:solidFill>
              <a:srgbClr val="FFFFFF"/>
            </a:solidFill>
            <a:miter lim="800000"/>
          </a:ln>
          <a:effectLst>
            <a:outerShdw blurRad="50800" dist="38100" dir="5400000" algn="ctr" rotWithShape="0">
              <a:schemeClr val="tx1">
                <a:alpha val="40000"/>
              </a:schemeClr>
            </a:outerShdw>
          </a:effectLst>
        </p:spPr>
        <p:txBody>
          <a:bodyPr wrap="none" lIns="0" tIns="0" rIns="0" bIns="0">
            <a:noAutofit/>
          </a:bodyPr>
          <a:lstStyle>
            <a:lvl1pPr marL="485775" marR="0" indent="-14287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sz="1400" baseline="0">
                <a:solidFill>
                  <a:srgbClr val="FF0000"/>
                </a:solidFill>
              </a:defRPr>
            </a:lvl1pPr>
          </a:lstStyle>
          <a:p>
            <a:pPr marL="485775" marR="0" lvl="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a:pPr>
            <a:r>
              <a:rPr lang="en-US" dirty="0" smtClean="0"/>
              <a:t>Click photo icon below </a:t>
            </a:r>
            <a:br>
              <a:rPr lang="en-US" dirty="0" smtClean="0"/>
            </a:br>
            <a:r>
              <a:rPr lang="en-US" dirty="0" smtClean="0"/>
              <a:t>to insert employee photo </a:t>
            </a:r>
            <a:br>
              <a:rPr lang="en-US" dirty="0" smtClean="0"/>
            </a:br>
            <a:r>
              <a:rPr lang="en-US" dirty="0" smtClean="0"/>
              <a:t>&lt;double click&gt;</a:t>
            </a:r>
          </a:p>
        </p:txBody>
      </p:sp>
      <p:sp>
        <p:nvSpPr>
          <p:cNvPr id="13"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49096968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w/ 4.0 inch Photo ">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9" name="Rectangle 8"/>
          <p:cNvSpPr/>
          <p:nvPr userDrawn="1"/>
        </p:nvSpPr>
        <p:spPr>
          <a:xfrm>
            <a:off x="-9525" y="0"/>
            <a:ext cx="9153525" cy="9525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41904" y="1"/>
            <a:ext cx="8229600" cy="955674"/>
          </a:xfrm>
          <a:prstGeom prst="rect">
            <a:avLst/>
          </a:prstGeom>
        </p:spPr>
        <p:txBody>
          <a:bodyPr lIns="0" tIns="45720" rIns="0" bIns="0" anchor="ctr" anchorCtr="0"/>
          <a:lstStyle>
            <a:lvl1pPr>
              <a:lnSpc>
                <a:spcPts val="3300"/>
              </a:lnSpc>
              <a:spcBef>
                <a:spcPts val="600"/>
              </a:spcBef>
              <a:defRPr sz="3000">
                <a:solidFill>
                  <a:schemeClr val="bg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8" name="Content Placeholder 9"/>
          <p:cNvSpPr>
            <a:spLocks noGrp="1"/>
          </p:cNvSpPr>
          <p:nvPr>
            <p:ph sz="quarter" idx="13" hasCustomPrompt="1"/>
          </p:nvPr>
        </p:nvSpPr>
        <p:spPr>
          <a:xfrm>
            <a:off x="0" y="1038225"/>
            <a:ext cx="9144000" cy="3657600"/>
          </a:xfrm>
          <a:prstGeom prst="rect">
            <a:avLst/>
          </a:prstGeom>
          <a:solidFill>
            <a:srgbClr val="FFFFFF"/>
          </a:solidFill>
          <a:effectLst>
            <a:outerShdw blurRad="292100" dist="88900" dir="5400000" algn="ctr" rotWithShape="0">
              <a:schemeClr val="tx1">
                <a:alpha val="40000"/>
              </a:schemeClr>
            </a:outerShdw>
          </a:effectLst>
        </p:spPr>
        <p:txBody>
          <a:bodyPr wrap="none" lIns="0" tIns="0" rIns="0" bIns="0">
            <a:noAutofit/>
          </a:bodyPr>
          <a:lstStyle>
            <a:lvl1pPr marL="485775" marR="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sz="2800" baseline="0">
                <a:solidFill>
                  <a:srgbClr val="FF0000"/>
                </a:solidFill>
              </a:defRPr>
            </a:lvl1pPr>
          </a:lstStyle>
          <a:p>
            <a:pPr marL="485775" marR="0" lvl="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a:pPr>
            <a:r>
              <a:rPr lang="en-US" dirty="0" smtClean="0"/>
              <a:t>Click photo icon below </a:t>
            </a:r>
            <a:br>
              <a:rPr lang="en-US" dirty="0" smtClean="0"/>
            </a:br>
            <a:r>
              <a:rPr lang="en-US" dirty="0" smtClean="0"/>
              <a:t>select photo name XXX 4.0 INCH.jpg &lt;double click&gt;</a:t>
            </a:r>
          </a:p>
        </p:txBody>
      </p:sp>
      <p:sp>
        <p:nvSpPr>
          <p:cNvPr id="13"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135660267"/>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tional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2" y="1008704"/>
            <a:ext cx="9143245" cy="5851677"/>
          </a:xfrm>
          <a:prstGeom prst="rect">
            <a:avLst/>
          </a:prstGeom>
        </p:spPr>
      </p:pic>
      <p:cxnSp>
        <p:nvCxnSpPr>
          <p:cNvPr id="15" name="Straight Connector 14"/>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41904" y="1"/>
            <a:ext cx="8229600" cy="955674"/>
          </a:xfrm>
          <a:prstGeom prst="rect">
            <a:avLst/>
          </a:prstGeom>
        </p:spPr>
        <p:txBody>
          <a:bodyPr lIns="0" tIns="45720" rIns="0" bIns="0" anchor="ctr" anchorCtr="0"/>
          <a:lstStyle>
            <a:lvl1pPr>
              <a:lnSpc>
                <a:spcPts val="3300"/>
              </a:lnSpc>
              <a:spcBef>
                <a:spcPts val="600"/>
              </a:spcBef>
              <a:defRPr sz="3000">
                <a:solidFill>
                  <a:schemeClr val="tx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0"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400830779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Column &amp; 1.5 inch phot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8" name="Content Placeholder 9"/>
          <p:cNvSpPr>
            <a:spLocks noGrp="1"/>
          </p:cNvSpPr>
          <p:nvPr>
            <p:ph sz="quarter" idx="13" hasCustomPrompt="1"/>
          </p:nvPr>
        </p:nvSpPr>
        <p:spPr>
          <a:xfrm>
            <a:off x="0" y="1038225"/>
            <a:ext cx="9144000" cy="1371600"/>
          </a:xfrm>
          <a:prstGeom prst="rect">
            <a:avLst/>
          </a:prstGeom>
          <a:solidFill>
            <a:srgbClr val="FFFFFF"/>
          </a:solidFill>
          <a:effectLst>
            <a:outerShdw blurRad="292100" dist="88900" dir="5400000" algn="ctr" rotWithShape="0">
              <a:schemeClr val="tx1">
                <a:alpha val="40000"/>
              </a:schemeClr>
            </a:outerShdw>
          </a:effectLst>
        </p:spPr>
        <p:txBody>
          <a:bodyPr tIns="118872">
            <a:normAutofit/>
          </a:bodyPr>
          <a:lstStyle>
            <a:lvl1pPr marL="400050" indent="0">
              <a:buNone/>
              <a:defRPr sz="2000" baseline="0">
                <a:solidFill>
                  <a:srgbClr val="FF0000"/>
                </a:solidFill>
              </a:defRPr>
            </a:lvl1pPr>
          </a:lstStyle>
          <a:p>
            <a:pPr lvl="0"/>
            <a:r>
              <a:rPr lang="en-US" dirty="0" smtClean="0"/>
              <a:t>Click photo icon below select photo name XXX1.5 INCH.jpg &lt;double click&gt;</a:t>
            </a:r>
          </a:p>
        </p:txBody>
      </p:sp>
      <p:cxnSp>
        <p:nvCxnSpPr>
          <p:cNvPr id="10" name="Straight Connector 9"/>
          <p:cNvCxnSpPr/>
          <p:nvPr userDrawn="1"/>
        </p:nvCxnSpPr>
        <p:spPr>
          <a:xfrm flipV="1">
            <a:off x="-9525" y="993774"/>
            <a:ext cx="9153525" cy="1"/>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sz="quarter" idx="14"/>
          </p:nvPr>
        </p:nvSpPr>
        <p:spPr>
          <a:xfrm>
            <a:off x="442147" y="2552700"/>
            <a:ext cx="3970337" cy="3737121"/>
          </a:xfrm>
          <a:prstGeom prst="rect">
            <a:avLst/>
          </a:prstGeom>
        </p:spPr>
        <p:txBody>
          <a:bodyPr lIns="0" tIns="0" rIns="0" bIns="0"/>
          <a:lstStyle>
            <a:lvl1pPr>
              <a:defRPr sz="2000">
                <a:solidFill>
                  <a:srgbClr val="0093D0"/>
                </a:solidFill>
              </a:defRPr>
            </a:lvl1pPr>
            <a:lvl2pPr marL="571500" indent="-274638">
              <a:defRPr sz="1800"/>
            </a:lvl2pPr>
            <a:lvl3pPr marL="800100" indent="-227013">
              <a:defRPr sz="16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11"/>
          <p:cNvSpPr>
            <a:spLocks noGrp="1"/>
          </p:cNvSpPr>
          <p:nvPr>
            <p:ph sz="quarter" idx="15"/>
          </p:nvPr>
        </p:nvSpPr>
        <p:spPr>
          <a:xfrm>
            <a:off x="4762500" y="2552700"/>
            <a:ext cx="4094162" cy="3737121"/>
          </a:xfrm>
          <a:prstGeom prst="rect">
            <a:avLst/>
          </a:prstGeom>
        </p:spPr>
        <p:txBody>
          <a:bodyPr lIns="0" tIns="0" rIns="0" bIns="0"/>
          <a:lstStyle>
            <a:lvl1pPr>
              <a:defRPr sz="2000">
                <a:solidFill>
                  <a:srgbClr val="0093D0"/>
                </a:solidFill>
              </a:defRPr>
            </a:lvl1pPr>
            <a:lvl2pPr marL="571500" indent="-274638">
              <a:defRPr sz="1800"/>
            </a:lvl2pPr>
            <a:lvl3pPr marL="800100" indent="-228600">
              <a:defRPr sz="16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itle 1"/>
          <p:cNvSpPr>
            <a:spLocks noGrp="1"/>
          </p:cNvSpPr>
          <p:nvPr>
            <p:ph type="title" hasCustomPrompt="1"/>
          </p:nvPr>
        </p:nvSpPr>
        <p:spPr>
          <a:xfrm>
            <a:off x="437061"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3"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170026868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 Column &amp; 1.5 photo (drk hea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8" name="Content Placeholder 9"/>
          <p:cNvSpPr>
            <a:spLocks noGrp="1"/>
          </p:cNvSpPr>
          <p:nvPr>
            <p:ph sz="quarter" idx="13" hasCustomPrompt="1"/>
          </p:nvPr>
        </p:nvSpPr>
        <p:spPr>
          <a:xfrm>
            <a:off x="0" y="1038225"/>
            <a:ext cx="9144000" cy="1371600"/>
          </a:xfrm>
          <a:prstGeom prst="rect">
            <a:avLst/>
          </a:prstGeom>
          <a:solidFill>
            <a:srgbClr val="FFFFFF"/>
          </a:solidFill>
          <a:effectLst>
            <a:outerShdw blurRad="292100" dist="88900" dir="5400000" algn="ctr" rotWithShape="0">
              <a:schemeClr val="tx1">
                <a:alpha val="40000"/>
              </a:schemeClr>
            </a:outerShdw>
          </a:effectLst>
        </p:spPr>
        <p:txBody>
          <a:bodyPr tIns="118872">
            <a:normAutofit/>
          </a:bodyPr>
          <a:lstStyle>
            <a:lvl1pPr marL="400050" indent="0">
              <a:buNone/>
              <a:defRPr sz="2000" baseline="0">
                <a:solidFill>
                  <a:srgbClr val="FF0000"/>
                </a:solidFill>
              </a:defRPr>
            </a:lvl1pPr>
          </a:lstStyle>
          <a:p>
            <a:pPr lvl="0"/>
            <a:r>
              <a:rPr lang="en-US" dirty="0" smtClean="0"/>
              <a:t>Click photo icon below select photo name XXX1.5 INCH.jpg &lt;double click&gt;</a:t>
            </a:r>
          </a:p>
        </p:txBody>
      </p:sp>
      <p:cxnSp>
        <p:nvCxnSpPr>
          <p:cNvPr id="10" name="Straight Connector 9"/>
          <p:cNvCxnSpPr/>
          <p:nvPr userDrawn="1"/>
        </p:nvCxnSpPr>
        <p:spPr>
          <a:xfrm flipV="1">
            <a:off x="-9525" y="993774"/>
            <a:ext cx="9153525" cy="1"/>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sz="quarter" idx="14"/>
          </p:nvPr>
        </p:nvSpPr>
        <p:spPr>
          <a:xfrm>
            <a:off x="442147" y="2552700"/>
            <a:ext cx="3970337" cy="3737121"/>
          </a:xfrm>
          <a:prstGeom prst="rect">
            <a:avLst/>
          </a:prstGeom>
        </p:spPr>
        <p:txBody>
          <a:bodyPr lIns="0" tIns="0" rIns="0" bIns="0"/>
          <a:lstStyle>
            <a:lvl1pPr>
              <a:defRPr sz="2000">
                <a:solidFill>
                  <a:srgbClr val="0093D0"/>
                </a:solidFill>
              </a:defRPr>
            </a:lvl1pPr>
            <a:lvl2pPr marL="571500" indent="-274638">
              <a:defRPr sz="1800"/>
            </a:lvl2pPr>
            <a:lvl3pPr marL="800100" indent="-227013">
              <a:defRPr sz="16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11"/>
          <p:cNvSpPr>
            <a:spLocks noGrp="1"/>
          </p:cNvSpPr>
          <p:nvPr>
            <p:ph sz="quarter" idx="15"/>
          </p:nvPr>
        </p:nvSpPr>
        <p:spPr>
          <a:xfrm>
            <a:off x="4762500" y="2552700"/>
            <a:ext cx="4094162" cy="3737121"/>
          </a:xfrm>
          <a:prstGeom prst="rect">
            <a:avLst/>
          </a:prstGeom>
        </p:spPr>
        <p:txBody>
          <a:bodyPr lIns="0" tIns="0" rIns="0" bIns="0"/>
          <a:lstStyle>
            <a:lvl1pPr>
              <a:defRPr sz="2000">
                <a:solidFill>
                  <a:srgbClr val="0093D0"/>
                </a:solidFill>
              </a:defRPr>
            </a:lvl1pPr>
            <a:lvl2pPr marL="571500" indent="-274638">
              <a:defRPr sz="1800"/>
            </a:lvl2pPr>
            <a:lvl3pPr marL="800100" indent="-228600">
              <a:defRPr sz="16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8"/>
          <p:cNvSpPr/>
          <p:nvPr userDrawn="1"/>
        </p:nvSpPr>
        <p:spPr>
          <a:xfrm>
            <a:off x="-9525" y="0"/>
            <a:ext cx="9153525" cy="9525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hasCustomPrompt="1"/>
          </p:nvPr>
        </p:nvSpPr>
        <p:spPr>
          <a:xfrm>
            <a:off x="441904" y="1"/>
            <a:ext cx="8229600" cy="955674"/>
          </a:xfrm>
          <a:prstGeom prst="rect">
            <a:avLst/>
          </a:prstGeom>
        </p:spPr>
        <p:txBody>
          <a:bodyPr lIns="0" tIns="45720" rIns="0" bIns="0" anchor="ctr" anchorCtr="0"/>
          <a:lstStyle>
            <a:lvl1pPr>
              <a:lnSpc>
                <a:spcPts val="3300"/>
              </a:lnSpc>
              <a:spcBef>
                <a:spcPts val="600"/>
              </a:spcBef>
              <a:defRPr sz="3000">
                <a:solidFill>
                  <a:schemeClr val="bg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6"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198127246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5" y="0"/>
            <a:ext cx="9143245" cy="251744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8250" y="4481905"/>
            <a:ext cx="3303152" cy="1011228"/>
          </a:xfrm>
          <a:prstGeom prst="rect">
            <a:avLst/>
          </a:prstGeom>
        </p:spPr>
      </p:pic>
      <p:sp>
        <p:nvSpPr>
          <p:cNvPr id="4" name="Rectangle 3"/>
          <p:cNvSpPr/>
          <p:nvPr userDrawn="1"/>
        </p:nvSpPr>
        <p:spPr>
          <a:xfrm>
            <a:off x="-9527" y="2581250"/>
            <a:ext cx="9153527" cy="476305"/>
          </a:xfrm>
          <a:prstGeom prst="rect">
            <a:avLst/>
          </a:prstGeom>
          <a:solidFill>
            <a:srgbClr val="343735"/>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354893" y="2590770"/>
            <a:ext cx="1919115" cy="400110"/>
          </a:xfrm>
          <a:prstGeom prst="rect">
            <a:avLst/>
          </a:prstGeom>
        </p:spPr>
        <p:txBody>
          <a:bodyPr wrap="none">
            <a:spAutoFit/>
          </a:bodyPr>
          <a:lstStyle/>
          <a:p>
            <a:r>
              <a:rPr lang="en-US" sz="2000" dirty="0" smtClean="0">
                <a:solidFill>
                  <a:srgbClr val="0093D0"/>
                </a:solidFill>
              </a:rPr>
              <a:t>gpstrategies.com</a:t>
            </a:r>
            <a:endParaRPr lang="en-US" sz="2000" dirty="0">
              <a:solidFill>
                <a:srgbClr val="0093D0"/>
              </a:solidFill>
            </a:endParaRPr>
          </a:p>
        </p:txBody>
      </p:sp>
      <p:cxnSp>
        <p:nvCxnSpPr>
          <p:cNvPr id="10" name="Straight Connector 9"/>
          <p:cNvCxnSpPr/>
          <p:nvPr userDrawn="1"/>
        </p:nvCxnSpPr>
        <p:spPr>
          <a:xfrm>
            <a:off x="-9527" y="25336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364266" y="6267527"/>
            <a:ext cx="8353014" cy="492443"/>
          </a:xfrm>
          <a:prstGeom prst="rect">
            <a:avLst/>
          </a:prstGeom>
          <a:noFill/>
        </p:spPr>
        <p:txBody>
          <a:bodyPr wrap="square" rtlCol="0">
            <a:spAutoFit/>
          </a:bodyPr>
          <a:lstStyle/>
          <a:p>
            <a:pPr algn="just"/>
            <a:r>
              <a:rPr lang="en-US" sz="650" dirty="0" smtClean="0">
                <a:solidFill>
                  <a:prstClr val="white">
                    <a:lumMod val="50000"/>
                  </a:prstClr>
                </a:solidFill>
              </a:rPr>
              <a:t>© 2016 GP Strategies Corporation. All rights reserved. GP Strategies, GP Strategies and logo design, </a:t>
            </a:r>
            <a:r>
              <a:rPr lang="en-US" sz="650" dirty="0" err="1" smtClean="0">
                <a:solidFill>
                  <a:prstClr val="white">
                    <a:lumMod val="50000"/>
                  </a:prstClr>
                </a:solidFill>
              </a:rPr>
              <a:t>BlessingWhite</a:t>
            </a:r>
            <a:r>
              <a:rPr lang="en-US" sz="650" dirty="0" smtClean="0">
                <a:solidFill>
                  <a:prstClr val="white">
                    <a:lumMod val="50000"/>
                  </a:prstClr>
                </a:solidFill>
              </a:rPr>
              <a:t>, </a:t>
            </a:r>
            <a:r>
              <a:rPr lang="en-US" sz="650" dirty="0" err="1" smtClean="0">
                <a:solidFill>
                  <a:prstClr val="white">
                    <a:lumMod val="50000"/>
                  </a:prstClr>
                </a:solidFill>
              </a:rPr>
              <a:t>Rovsing</a:t>
            </a:r>
            <a:r>
              <a:rPr lang="en-US" sz="650" dirty="0" smtClean="0">
                <a:solidFill>
                  <a:prstClr val="white">
                    <a:lumMod val="50000"/>
                  </a:prstClr>
                </a:solidFill>
              </a:rPr>
              <a:t> Dynamics, </a:t>
            </a:r>
            <a:r>
              <a:rPr lang="en-US" sz="650" dirty="0" err="1" smtClean="0">
                <a:solidFill>
                  <a:prstClr val="white">
                    <a:lumMod val="50000"/>
                  </a:prstClr>
                </a:solidFill>
              </a:rPr>
              <a:t>Asentus</a:t>
            </a:r>
            <a:r>
              <a:rPr lang="en-US" sz="650" dirty="0" smtClean="0">
                <a:solidFill>
                  <a:prstClr val="white">
                    <a:lumMod val="50000"/>
                  </a:prstClr>
                </a:solidFill>
              </a:rPr>
              <a:t>, Information Horizons, PMC, GP Sandy, Bath Consultancy Group, Academy of Training, </a:t>
            </a:r>
            <a:r>
              <a:rPr lang="en-US" sz="650" dirty="0" err="1" smtClean="0">
                <a:solidFill>
                  <a:prstClr val="white">
                    <a:lumMod val="50000"/>
                  </a:prstClr>
                </a:solidFill>
              </a:rPr>
              <a:t>Martonhouse</a:t>
            </a:r>
            <a:r>
              <a:rPr lang="en-US" sz="650" dirty="0" smtClean="0">
                <a:solidFill>
                  <a:prstClr val="white">
                    <a:lumMod val="50000"/>
                  </a:prstClr>
                </a:solidFill>
              </a:rPr>
              <a:t>, Via Training, </a:t>
            </a:r>
            <a:r>
              <a:rPr lang="en-US" sz="650" dirty="0" err="1" smtClean="0">
                <a:solidFill>
                  <a:prstClr val="white">
                    <a:lumMod val="50000"/>
                  </a:prstClr>
                </a:solidFill>
              </a:rPr>
              <a:t>Beneast</a:t>
            </a:r>
            <a:r>
              <a:rPr lang="en-US" sz="650" dirty="0" smtClean="0">
                <a:solidFill>
                  <a:prstClr val="white">
                    <a:lumMod val="50000"/>
                  </a:prstClr>
                </a:solidFill>
              </a:rPr>
              <a:t> Training, Ultra, RWD, Communication Consulting, Option Six, </a:t>
            </a:r>
            <a:r>
              <a:rPr lang="en-US" sz="650" dirty="0" err="1" smtClean="0">
                <a:solidFill>
                  <a:prstClr val="white">
                    <a:lumMod val="50000"/>
                  </a:prstClr>
                </a:solidFill>
              </a:rPr>
              <a:t>Milsom</a:t>
            </a:r>
            <a:r>
              <a:rPr lang="en-US" sz="650" dirty="0" smtClean="0">
                <a:solidFill>
                  <a:prstClr val="white">
                    <a:lumMod val="50000"/>
                  </a:prstClr>
                </a:solidFill>
              </a:rPr>
              <a:t>, Clutterbuck Associates, </a:t>
            </a:r>
            <a:r>
              <a:rPr lang="en-US" sz="650" dirty="0" err="1" smtClean="0">
                <a:solidFill>
                  <a:prstClr val="white">
                    <a:lumMod val="50000"/>
                  </a:prstClr>
                </a:solidFill>
              </a:rPr>
              <a:t>PerformTech</a:t>
            </a:r>
            <a:r>
              <a:rPr lang="en-US" sz="650" dirty="0" smtClean="0">
                <a:solidFill>
                  <a:prstClr val="white">
                    <a:lumMod val="50000"/>
                  </a:prstClr>
                </a:solidFill>
              </a:rPr>
              <a:t>, Future Perfect, </a:t>
            </a:r>
            <a:r>
              <a:rPr lang="en-US" sz="650" dirty="0" err="1" smtClean="0">
                <a:solidFill>
                  <a:prstClr val="white">
                    <a:lumMod val="50000"/>
                  </a:prstClr>
                </a:solidFill>
              </a:rPr>
              <a:t>Smallpeice</a:t>
            </a:r>
            <a:r>
              <a:rPr lang="en-US" sz="650" dirty="0" smtClean="0">
                <a:solidFill>
                  <a:prstClr val="white">
                    <a:lumMod val="50000"/>
                  </a:prstClr>
                </a:solidFill>
              </a:rPr>
              <a:t> Enterprises, Prospero Learning Solutions, </a:t>
            </a:r>
            <a:r>
              <a:rPr lang="en-US" sz="650" dirty="0" err="1" smtClean="0">
                <a:solidFill>
                  <a:prstClr val="white">
                    <a:lumMod val="50000"/>
                  </a:prstClr>
                </a:solidFill>
              </a:rPr>
              <a:t>Lorien</a:t>
            </a:r>
            <a:r>
              <a:rPr lang="en-US" sz="650" dirty="0" smtClean="0">
                <a:solidFill>
                  <a:prstClr val="white">
                    <a:lumMod val="50000"/>
                  </a:prstClr>
                </a:solidFill>
              </a:rPr>
              <a:t> Engineering Solutions, </a:t>
            </a:r>
            <a:br>
              <a:rPr lang="en-US" sz="650" dirty="0" smtClean="0">
                <a:solidFill>
                  <a:prstClr val="white">
                    <a:lumMod val="50000"/>
                  </a:prstClr>
                </a:solidFill>
              </a:rPr>
            </a:br>
            <a:r>
              <a:rPr lang="en-US" sz="650" dirty="0" smtClean="0">
                <a:solidFill>
                  <a:prstClr val="white">
                    <a:lumMod val="50000"/>
                  </a:prstClr>
                </a:solidFill>
              </a:rPr>
              <a:t>Effective-People,</a:t>
            </a:r>
            <a:r>
              <a:rPr lang="en-US" sz="650" baseline="0" dirty="0" smtClean="0">
                <a:solidFill>
                  <a:prstClr val="white">
                    <a:lumMod val="50000"/>
                  </a:prstClr>
                </a:solidFill>
              </a:rPr>
              <a:t> Effective-Learning, </a:t>
            </a:r>
            <a:r>
              <a:rPr lang="en-US" sz="650" dirty="0" err="1" smtClean="0">
                <a:solidFill>
                  <a:prstClr val="white">
                    <a:lumMod val="50000"/>
                  </a:prstClr>
                </a:solidFill>
              </a:rPr>
              <a:t>GPiLEARN</a:t>
            </a:r>
            <a:r>
              <a:rPr lang="en-US" sz="650" dirty="0" smtClean="0">
                <a:solidFill>
                  <a:prstClr val="white">
                    <a:lumMod val="50000"/>
                  </a:prstClr>
                </a:solidFill>
              </a:rPr>
              <a:t>, GPCALCS, </a:t>
            </a:r>
            <a:r>
              <a:rPr lang="en-US" sz="650" dirty="0" err="1" smtClean="0">
                <a:solidFill>
                  <a:prstClr val="white">
                    <a:lumMod val="50000"/>
                  </a:prstClr>
                </a:solidFill>
              </a:rPr>
              <a:t>GPSteam</a:t>
            </a:r>
            <a:r>
              <a:rPr lang="en-US" sz="650" dirty="0" smtClean="0">
                <a:solidFill>
                  <a:prstClr val="white">
                    <a:lumMod val="50000"/>
                  </a:prstClr>
                </a:solidFill>
              </a:rPr>
              <a:t>, </a:t>
            </a:r>
            <a:r>
              <a:rPr lang="en-US" sz="650" dirty="0" err="1" smtClean="0">
                <a:solidFill>
                  <a:prstClr val="white">
                    <a:lumMod val="50000"/>
                  </a:prstClr>
                </a:solidFill>
              </a:rPr>
              <a:t>EtaPRO</a:t>
            </a:r>
            <a:r>
              <a:rPr lang="en-US" sz="650" dirty="0" smtClean="0">
                <a:solidFill>
                  <a:prstClr val="white">
                    <a:lumMod val="50000"/>
                  </a:prstClr>
                </a:solidFill>
              </a:rPr>
              <a:t>, and </a:t>
            </a:r>
            <a:r>
              <a:rPr lang="en-US" sz="650" dirty="0" err="1" smtClean="0">
                <a:solidFill>
                  <a:prstClr val="white">
                    <a:lumMod val="50000"/>
                  </a:prstClr>
                </a:solidFill>
              </a:rPr>
              <a:t>VirtualPlant</a:t>
            </a:r>
            <a:r>
              <a:rPr lang="en-US" sz="650" dirty="0" smtClean="0">
                <a:solidFill>
                  <a:prstClr val="white">
                    <a:lumMod val="50000"/>
                  </a:prstClr>
                </a:solidFill>
              </a:rPr>
              <a:t> are trademarks or registered trademarks of GP Strategies Corporation in the U.S. and other countries. All other trademarks are trademarks or registered trademarks of their respective owners. Proprietary to GP Strategies Corporation</a:t>
            </a:r>
            <a:endParaRPr lang="en-US" sz="650" dirty="0">
              <a:solidFill>
                <a:prstClr val="white">
                  <a:lumMod val="50000"/>
                </a:prstClr>
              </a:solidFill>
            </a:endParaRPr>
          </a:p>
        </p:txBody>
      </p:sp>
    </p:spTree>
    <p:extLst>
      <p:ext uri="{BB962C8B-B14F-4D97-AF65-F5344CB8AC3E}">
        <p14:creationId xmlns:p14="http://schemas.microsoft.com/office/powerpoint/2010/main" val="11397291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s Section slides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24938"/>
          <a:stretch/>
        </p:blipFill>
        <p:spPr>
          <a:xfrm rot="10800000" flipH="1">
            <a:off x="9902" y="0"/>
            <a:ext cx="9143245" cy="1029459"/>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7" name="Slide Number Placeholder 4"/>
          <p:cNvSpPr>
            <a:spLocks noGrp="1"/>
          </p:cNvSpPr>
          <p:nvPr>
            <p:ph type="sldNum" sz="quarter" idx="11"/>
          </p:nvPr>
        </p:nvSpPr>
        <p:spPr>
          <a:xfrm>
            <a:off x="6934200" y="6492875"/>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
        <p:nvSpPr>
          <p:cNvPr id="9" name="Text Placeholder 11"/>
          <p:cNvSpPr>
            <a:spLocks noGrp="1"/>
          </p:cNvSpPr>
          <p:nvPr>
            <p:ph type="body" sz="quarter" idx="14"/>
          </p:nvPr>
        </p:nvSpPr>
        <p:spPr>
          <a:xfrm>
            <a:off x="439742" y="1827213"/>
            <a:ext cx="8186737" cy="4497387"/>
          </a:xfrm>
          <a:prstGeom prst="rect">
            <a:avLst/>
          </a:prstGeom>
        </p:spPr>
        <p:txBody>
          <a:bodyPr lIns="0" rIns="0"/>
          <a:lstStyle>
            <a:lvl1pPr marL="285750" indent="-285750">
              <a:spcBef>
                <a:spcPts val="0"/>
              </a:spcBef>
              <a:spcAft>
                <a:spcPts val="1200"/>
              </a:spcAft>
              <a:defRPr>
                <a:solidFill>
                  <a:srgbClr val="343735"/>
                </a:solidFill>
              </a:defRPr>
            </a:lvl1pPr>
            <a:lvl2pPr>
              <a:spcBef>
                <a:spcPts val="0"/>
              </a:spcBef>
              <a:defRPr>
                <a:solidFill>
                  <a:srgbClr val="343735"/>
                </a:solidFill>
              </a:defRPr>
            </a:lvl2pPr>
            <a:lvl3pPr marL="800100" indent="-228600">
              <a:spcBef>
                <a:spcPts val="0"/>
              </a:spcBef>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1"/>
          <p:cNvSpPr>
            <a:spLocks noGrp="1"/>
          </p:cNvSpPr>
          <p:nvPr>
            <p:ph type="title" hasCustomPrompt="1"/>
          </p:nvPr>
        </p:nvSpPr>
        <p:spPr>
          <a:xfrm>
            <a:off x="444500"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0" name="Rectangle 9"/>
          <p:cNvSpPr/>
          <p:nvPr userDrawn="1"/>
        </p:nvSpPr>
        <p:spPr>
          <a:xfrm>
            <a:off x="-9525" y="0"/>
            <a:ext cx="9163050" cy="987425"/>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Tree>
    <p:extLst>
      <p:ext uri="{BB962C8B-B14F-4D97-AF65-F5344CB8AC3E}">
        <p14:creationId xmlns:p14="http://schemas.microsoft.com/office/powerpoint/2010/main" val="64925696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8" y="0"/>
            <a:ext cx="9143245" cy="3657298"/>
          </a:xfrm>
          <a:prstGeom prst="rect">
            <a:avLst/>
          </a:prstGeom>
        </p:spPr>
      </p:pic>
      <p:sp>
        <p:nvSpPr>
          <p:cNvPr id="3" name="Rectangle 2"/>
          <p:cNvSpPr/>
          <p:nvPr userDrawn="1"/>
        </p:nvSpPr>
        <p:spPr>
          <a:xfrm>
            <a:off x="-1" y="3698248"/>
            <a:ext cx="9144000" cy="1142999"/>
          </a:xfrm>
          <a:prstGeom prst="rect">
            <a:avLst/>
          </a:prstGeom>
          <a:solidFill>
            <a:srgbClr val="343735"/>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0364" y="5542556"/>
            <a:ext cx="3035860" cy="929399"/>
          </a:xfrm>
          <a:prstGeom prst="rect">
            <a:avLst/>
          </a:prstGeom>
        </p:spPr>
      </p:pic>
      <p:sp>
        <p:nvSpPr>
          <p:cNvPr id="15" name="Rectangle 14"/>
          <p:cNvSpPr/>
          <p:nvPr userDrawn="1"/>
        </p:nvSpPr>
        <p:spPr>
          <a:xfrm>
            <a:off x="5969565" y="6387353"/>
            <a:ext cx="2344553" cy="276999"/>
          </a:xfrm>
          <a:prstGeom prst="rect">
            <a:avLst/>
          </a:prstGeom>
        </p:spPr>
        <p:txBody>
          <a:bodyPr wrap="none">
            <a:spAutoFit/>
          </a:bodyPr>
          <a:lstStyle/>
          <a:p>
            <a:r>
              <a:rPr lang="en-US" sz="1200" dirty="0" smtClean="0">
                <a:solidFill>
                  <a:srgbClr val="F15D22"/>
                </a:solidFill>
              </a:rPr>
              <a:t>Knowledge.  </a:t>
            </a:r>
            <a:r>
              <a:rPr lang="en-US" sz="1200" dirty="0" smtClean="0">
                <a:solidFill>
                  <a:srgbClr val="343735"/>
                </a:solidFill>
              </a:rPr>
              <a:t>Performance. </a:t>
            </a:r>
            <a:r>
              <a:rPr lang="en-US" sz="1000" dirty="0" smtClean="0">
                <a:solidFill>
                  <a:srgbClr val="343735"/>
                </a:solidFill>
              </a:rPr>
              <a:t> </a:t>
            </a:r>
            <a:r>
              <a:rPr lang="en-US" sz="1200" dirty="0" smtClean="0">
                <a:solidFill>
                  <a:srgbClr val="0093D0"/>
                </a:solidFill>
              </a:rPr>
              <a:t>Impact.</a:t>
            </a:r>
            <a:endParaRPr lang="en-US" sz="1200" dirty="0">
              <a:solidFill>
                <a:srgbClr val="0093D0"/>
              </a:solidFill>
            </a:endParaRPr>
          </a:p>
        </p:txBody>
      </p:sp>
      <p:sp>
        <p:nvSpPr>
          <p:cNvPr id="11" name="Title 37"/>
          <p:cNvSpPr>
            <a:spLocks noGrp="1"/>
          </p:cNvSpPr>
          <p:nvPr>
            <p:ph type="title" hasCustomPrompt="1"/>
          </p:nvPr>
        </p:nvSpPr>
        <p:spPr>
          <a:xfrm>
            <a:off x="-12700" y="3752850"/>
            <a:ext cx="8229600" cy="1056243"/>
          </a:xfrm>
          <a:prstGeom prst="rect">
            <a:avLst/>
          </a:prstGeom>
        </p:spPr>
        <p:txBody>
          <a:bodyPr lIns="0" tIns="0" rIns="0" bIns="0" anchor="ctr" anchorCtr="0"/>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styles</a:t>
            </a:r>
            <a:endParaRPr lang="en-US" dirty="0"/>
          </a:p>
        </p:txBody>
      </p:sp>
      <p:sp>
        <p:nvSpPr>
          <p:cNvPr id="19" name="Text Placeholder 39"/>
          <p:cNvSpPr>
            <a:spLocks noGrp="1"/>
          </p:cNvSpPr>
          <p:nvPr>
            <p:ph type="body" sz="quarter" idx="10"/>
          </p:nvPr>
        </p:nvSpPr>
        <p:spPr>
          <a:xfrm>
            <a:off x="2533650" y="4905375"/>
            <a:ext cx="5683250" cy="409575"/>
          </a:xfrm>
          <a:prstGeom prst="rect">
            <a:avLst/>
          </a:prstGeom>
        </p:spPr>
        <p:txBody>
          <a:bodyPr lIns="0" tIns="0" rIns="0" bIns="0"/>
          <a:lstStyle>
            <a:lvl1pPr algn="r">
              <a:buNone/>
              <a:defRPr sz="1400"/>
            </a:lvl1pPr>
          </a:lstStyle>
          <a:p>
            <a:pPr lvl="0"/>
            <a:r>
              <a:rPr lang="en-US" dirty="0" smtClean="0"/>
              <a:t>Click to edit Master text styles</a:t>
            </a:r>
          </a:p>
        </p:txBody>
      </p:sp>
      <p:cxnSp>
        <p:nvCxnSpPr>
          <p:cNvPr id="9" name="Straight Connector 8"/>
          <p:cNvCxnSpPr/>
          <p:nvPr userDrawn="1"/>
        </p:nvCxnSpPr>
        <p:spPr>
          <a:xfrm>
            <a:off x="-1938" y="3698248"/>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914168"/>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2C8D0DF-C1CD-41D2-A83F-355550C212EF}" type="slidenum">
              <a:rPr lang="en-US" smtClean="0"/>
              <a:pPr/>
              <a:t>‹#›</a:t>
            </a:fld>
            <a:endParaRPr lang="en-US"/>
          </a:p>
        </p:txBody>
      </p:sp>
    </p:spTree>
    <p:extLst>
      <p:ext uri="{BB962C8B-B14F-4D97-AF65-F5344CB8AC3E}">
        <p14:creationId xmlns:p14="http://schemas.microsoft.com/office/powerpoint/2010/main" val="1421041181"/>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3" name="Slide Number Placeholder 2"/>
          <p:cNvSpPr>
            <a:spLocks noGrp="1"/>
          </p:cNvSpPr>
          <p:nvPr>
            <p:ph type="sldNum" sz="quarter" idx="10"/>
          </p:nvPr>
        </p:nvSpPr>
        <p:spPr/>
        <p:txBody>
          <a:bodyPr/>
          <a:lstStyle/>
          <a:p>
            <a:fld id="{02C8D0DF-C1CD-41D2-A83F-355550C212EF}" type="slidenum">
              <a:rPr lang="en-US" smtClean="0"/>
              <a:pPr/>
              <a:t>‹#›</a:t>
            </a:fld>
            <a:endParaRPr lang="en-US" dirty="0"/>
          </a:p>
        </p:txBody>
      </p:sp>
      <p:sp>
        <p:nvSpPr>
          <p:cNvPr id="5" name="Slide Number Placeholder 5"/>
          <p:cNvSpPr txBox="1">
            <a:spLocks/>
          </p:cNvSpPr>
          <p:nvPr userDrawn="1"/>
        </p:nvSpPr>
        <p:spPr>
          <a:xfrm>
            <a:off x="6943725" y="651192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2C8D0DF-C1CD-41D2-A83F-355550C212EF}" type="slidenum">
              <a:rPr kumimoji="0" lang="en-US" sz="800" b="0" i="0" u="none" strike="noStrike" kern="1200" cap="none" spc="0" normalizeH="0" baseline="0" noProof="0" smtClean="0">
                <a:ln>
                  <a:noFill/>
                </a:ln>
                <a:solidFill>
                  <a:srgbClr val="343735"/>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343735"/>
              </a:solidFill>
              <a:effectLst/>
              <a:uLnTx/>
              <a:uFillTx/>
              <a:latin typeface="+mn-lt"/>
              <a:ea typeface="+mn-ea"/>
              <a:cs typeface="+mn-cs"/>
            </a:endParaRPr>
          </a:p>
        </p:txBody>
      </p:sp>
      <p:cxnSp>
        <p:nvCxnSpPr>
          <p:cNvPr id="6" name="Straight Connector 5"/>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38150"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0" name="Rectangle 9"/>
          <p:cNvSpPr/>
          <p:nvPr userDrawn="1"/>
        </p:nvSpPr>
        <p:spPr>
          <a:xfrm>
            <a:off x="0" y="0"/>
            <a:ext cx="9144000" cy="987425"/>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Tree>
    <p:extLst>
      <p:ext uri="{BB962C8B-B14F-4D97-AF65-F5344CB8AC3E}">
        <p14:creationId xmlns:p14="http://schemas.microsoft.com/office/powerpoint/2010/main" val="300094925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Content with photo">
    <p:spTree>
      <p:nvGrpSpPr>
        <p:cNvPr id="1" name=""/>
        <p:cNvGrpSpPr/>
        <p:nvPr/>
      </p:nvGrpSpPr>
      <p:grpSpPr>
        <a:xfrm>
          <a:off x="0" y="0"/>
          <a:ext cx="0" cy="0"/>
          <a:chOff x="0" y="0"/>
          <a:chExt cx="0" cy="0"/>
        </a:xfrm>
      </p:grpSpPr>
      <p:cxnSp>
        <p:nvCxnSpPr>
          <p:cNvPr id="10" name="Straight Connector 9"/>
          <p:cNvCxnSpPr/>
          <p:nvPr userDrawn="1"/>
        </p:nvCxnSpPr>
        <p:spPr>
          <a:xfrm>
            <a:off x="0" y="987425"/>
            <a:ext cx="9144000" cy="0"/>
          </a:xfrm>
          <a:prstGeom prst="line">
            <a:avLst/>
          </a:prstGeom>
          <a:ln w="101600">
            <a:solidFill>
              <a:srgbClr val="F15D22"/>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1"/>
          </p:nvPr>
        </p:nvSpPr>
        <p:spPr>
          <a:xfrm>
            <a:off x="6934200" y="6492875"/>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
        <p:nvSpPr>
          <p:cNvPr id="6" name="Content Placeholder 9"/>
          <p:cNvSpPr>
            <a:spLocks noGrp="1"/>
          </p:cNvSpPr>
          <p:nvPr>
            <p:ph sz="quarter" idx="13" hasCustomPrompt="1"/>
          </p:nvPr>
        </p:nvSpPr>
        <p:spPr>
          <a:xfrm>
            <a:off x="0" y="1038225"/>
            <a:ext cx="9144000" cy="1371600"/>
          </a:xfrm>
          <a:prstGeom prst="rect">
            <a:avLst/>
          </a:prstGeom>
          <a:solidFill>
            <a:srgbClr val="FFFFFF"/>
          </a:solidFill>
          <a:effectLst>
            <a:outerShdw blurRad="292100" dist="88900" dir="5400000" algn="ctr" rotWithShape="0">
              <a:schemeClr val="tx1">
                <a:alpha val="40000"/>
              </a:schemeClr>
            </a:outerShdw>
          </a:effectLst>
        </p:spPr>
        <p:txBody>
          <a:bodyPr tIns="118872">
            <a:normAutofit/>
          </a:bodyPr>
          <a:lstStyle>
            <a:lvl1pPr marL="485775" indent="-9525">
              <a:buNone/>
              <a:defRPr sz="2000" baseline="0">
                <a:solidFill>
                  <a:srgbClr val="FF0000"/>
                </a:solidFill>
              </a:defRPr>
            </a:lvl1pPr>
          </a:lstStyle>
          <a:p>
            <a:pPr lvl="0"/>
            <a:r>
              <a:rPr lang="en-US" dirty="0" smtClean="0"/>
              <a:t>Click photo icon below select photo name XXX1.5 INCH.jpg &lt;double click&gt;</a:t>
            </a:r>
          </a:p>
        </p:txBody>
      </p:sp>
      <p:sp>
        <p:nvSpPr>
          <p:cNvPr id="9" name="Text Placeholder 11"/>
          <p:cNvSpPr>
            <a:spLocks noGrp="1"/>
          </p:cNvSpPr>
          <p:nvPr>
            <p:ph type="body" sz="quarter" idx="14"/>
          </p:nvPr>
        </p:nvSpPr>
        <p:spPr>
          <a:xfrm>
            <a:off x="439742" y="2600325"/>
            <a:ext cx="8186737" cy="3724275"/>
          </a:xfrm>
          <a:prstGeom prst="rect">
            <a:avLst/>
          </a:prstGeom>
        </p:spPr>
        <p:txBody>
          <a:bodyPr lIns="0" rIns="0"/>
          <a:lstStyle>
            <a:lvl1pPr marL="285750" indent="-285750">
              <a:spcBef>
                <a:spcPts val="0"/>
              </a:spcBef>
              <a:defRPr>
                <a:solidFill>
                  <a:srgbClr val="343735"/>
                </a:solidFill>
              </a:defRPr>
            </a:lvl1pPr>
            <a:lvl2pPr>
              <a:spcBef>
                <a:spcPts val="0"/>
              </a:spcBef>
              <a:defRPr>
                <a:solidFill>
                  <a:srgbClr val="343735"/>
                </a:solidFill>
              </a:defRPr>
            </a:lvl2pPr>
            <a:lvl3pPr marL="800100" indent="-228600">
              <a:spcBef>
                <a:spcPts val="0"/>
              </a:spcBef>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1" name="Straight Connector 10"/>
          <p:cNvCxnSpPr/>
          <p:nvPr userDrawn="1"/>
        </p:nvCxnSpPr>
        <p:spPr>
          <a:xfrm>
            <a:off x="0" y="987425"/>
            <a:ext cx="9144000"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444500"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8" name="Rectangle 7"/>
          <p:cNvSpPr/>
          <p:nvPr userDrawn="1"/>
        </p:nvSpPr>
        <p:spPr>
          <a:xfrm>
            <a:off x="0" y="0"/>
            <a:ext cx="9144000" cy="987425"/>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Tree>
    <p:extLst>
      <p:ext uri="{BB962C8B-B14F-4D97-AF65-F5344CB8AC3E}">
        <p14:creationId xmlns:p14="http://schemas.microsoft.com/office/powerpoint/2010/main" val="35752188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hoto Image">
    <p:spTree>
      <p:nvGrpSpPr>
        <p:cNvPr id="1" name=""/>
        <p:cNvGrpSpPr/>
        <p:nvPr/>
      </p:nvGrpSpPr>
      <p:grpSpPr>
        <a:xfrm>
          <a:off x="0" y="0"/>
          <a:ext cx="0" cy="0"/>
          <a:chOff x="0" y="0"/>
          <a:chExt cx="0" cy="0"/>
        </a:xfrm>
      </p:grpSpPr>
      <p:sp>
        <p:nvSpPr>
          <p:cNvPr id="3" name="Rectangle 2"/>
          <p:cNvSpPr/>
          <p:nvPr userDrawn="1"/>
        </p:nvSpPr>
        <p:spPr>
          <a:xfrm>
            <a:off x="-1" y="3698248"/>
            <a:ext cx="9144000" cy="1142999"/>
          </a:xfrm>
          <a:prstGeom prst="rect">
            <a:avLst/>
          </a:prstGeom>
          <a:solidFill>
            <a:srgbClr val="343735"/>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10364" y="5542556"/>
            <a:ext cx="3035860" cy="929399"/>
          </a:xfrm>
          <a:prstGeom prst="rect">
            <a:avLst/>
          </a:prstGeom>
        </p:spPr>
      </p:pic>
      <p:sp>
        <p:nvSpPr>
          <p:cNvPr id="15" name="Rectangle 14"/>
          <p:cNvSpPr/>
          <p:nvPr userDrawn="1"/>
        </p:nvSpPr>
        <p:spPr>
          <a:xfrm>
            <a:off x="5969565" y="6387353"/>
            <a:ext cx="2344553" cy="276999"/>
          </a:xfrm>
          <a:prstGeom prst="rect">
            <a:avLst/>
          </a:prstGeom>
        </p:spPr>
        <p:txBody>
          <a:bodyPr wrap="none">
            <a:spAutoFit/>
          </a:bodyPr>
          <a:lstStyle/>
          <a:p>
            <a:r>
              <a:rPr lang="en-US" sz="1200" dirty="0" smtClean="0">
                <a:solidFill>
                  <a:srgbClr val="F15D22"/>
                </a:solidFill>
              </a:rPr>
              <a:t>Knowledge.  </a:t>
            </a:r>
            <a:r>
              <a:rPr lang="en-US" sz="1200" dirty="0" smtClean="0">
                <a:solidFill>
                  <a:srgbClr val="343735"/>
                </a:solidFill>
              </a:rPr>
              <a:t>Performance. </a:t>
            </a:r>
            <a:r>
              <a:rPr lang="en-US" sz="1000" dirty="0" smtClean="0">
                <a:solidFill>
                  <a:srgbClr val="343735"/>
                </a:solidFill>
              </a:rPr>
              <a:t> </a:t>
            </a:r>
            <a:r>
              <a:rPr lang="en-US" sz="1200" dirty="0" smtClean="0">
                <a:solidFill>
                  <a:srgbClr val="0093D0"/>
                </a:solidFill>
              </a:rPr>
              <a:t>Impact.</a:t>
            </a:r>
            <a:endParaRPr lang="en-US" sz="1200" dirty="0">
              <a:solidFill>
                <a:srgbClr val="0093D0"/>
              </a:solidFill>
            </a:endParaRPr>
          </a:p>
        </p:txBody>
      </p:sp>
      <p:sp>
        <p:nvSpPr>
          <p:cNvPr id="11" name="Title 37"/>
          <p:cNvSpPr>
            <a:spLocks noGrp="1"/>
          </p:cNvSpPr>
          <p:nvPr>
            <p:ph type="title" hasCustomPrompt="1"/>
          </p:nvPr>
        </p:nvSpPr>
        <p:spPr>
          <a:xfrm>
            <a:off x="-12700" y="3752850"/>
            <a:ext cx="8229600" cy="1056243"/>
          </a:xfrm>
          <a:prstGeom prst="rect">
            <a:avLst/>
          </a:prstGeom>
        </p:spPr>
        <p:txBody>
          <a:bodyPr lIns="0" tIns="0" rIns="0" bIns="0" anchor="ctr" anchorCtr="0"/>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styles</a:t>
            </a:r>
            <a:endParaRPr lang="en-US" dirty="0"/>
          </a:p>
        </p:txBody>
      </p:sp>
      <p:sp>
        <p:nvSpPr>
          <p:cNvPr id="19" name="Text Placeholder 39"/>
          <p:cNvSpPr>
            <a:spLocks noGrp="1"/>
          </p:cNvSpPr>
          <p:nvPr>
            <p:ph type="body" sz="quarter" idx="10"/>
          </p:nvPr>
        </p:nvSpPr>
        <p:spPr>
          <a:xfrm>
            <a:off x="2543175" y="4905375"/>
            <a:ext cx="5683250" cy="409575"/>
          </a:xfrm>
          <a:prstGeom prst="rect">
            <a:avLst/>
          </a:prstGeom>
        </p:spPr>
        <p:txBody>
          <a:bodyPr lIns="0" tIns="0" rIns="0" bIns="0"/>
          <a:lstStyle>
            <a:lvl1pPr algn="r">
              <a:buNone/>
              <a:defRPr sz="1400"/>
            </a:lvl1pPr>
          </a:lstStyle>
          <a:p>
            <a:pPr lvl="0"/>
            <a:r>
              <a:rPr lang="en-US" dirty="0" smtClean="0"/>
              <a:t>Click to edit Master text styles</a:t>
            </a:r>
          </a:p>
        </p:txBody>
      </p:sp>
      <p:cxnSp>
        <p:nvCxnSpPr>
          <p:cNvPr id="9" name="Straight Connector 8"/>
          <p:cNvCxnSpPr/>
          <p:nvPr userDrawn="1"/>
        </p:nvCxnSpPr>
        <p:spPr>
          <a:xfrm>
            <a:off x="-9526" y="3698248"/>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3" name="Content Placeholder 9"/>
          <p:cNvSpPr>
            <a:spLocks noGrp="1"/>
          </p:cNvSpPr>
          <p:nvPr>
            <p:ph sz="quarter" idx="13" hasCustomPrompt="1"/>
          </p:nvPr>
        </p:nvSpPr>
        <p:spPr>
          <a:xfrm>
            <a:off x="-9525" y="-6350"/>
            <a:ext cx="9144000" cy="3657600"/>
          </a:xfrm>
          <a:prstGeom prst="rect">
            <a:avLst/>
          </a:prstGeom>
          <a:solidFill>
            <a:srgbClr val="FFFFFF"/>
          </a:solidFill>
          <a:effectLst/>
        </p:spPr>
        <p:txBody>
          <a:bodyPr wrap="none" lIns="0" tIns="0" rIns="0" bIns="0">
            <a:noAutofit/>
          </a:bodyPr>
          <a:lstStyle>
            <a:lvl1pPr marL="485775" marR="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sz="2800" baseline="0">
                <a:solidFill>
                  <a:srgbClr val="FF0000"/>
                </a:solidFill>
              </a:defRPr>
            </a:lvl1pPr>
          </a:lstStyle>
          <a:p>
            <a:pPr marL="485775" marR="0" lvl="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a:pPr>
            <a:r>
              <a:rPr lang="en-US" dirty="0" smtClean="0"/>
              <a:t>Click photo icon below </a:t>
            </a:r>
            <a:br>
              <a:rPr lang="en-US" dirty="0" smtClean="0"/>
            </a:br>
            <a:r>
              <a:rPr lang="en-US" dirty="0" smtClean="0"/>
              <a:t>select photo name XXX 4.0 INCH.jpg &lt;double click&gt;</a:t>
            </a:r>
          </a:p>
        </p:txBody>
      </p:sp>
    </p:spTree>
    <p:extLst>
      <p:ext uri="{BB962C8B-B14F-4D97-AF65-F5344CB8AC3E}">
        <p14:creationId xmlns:p14="http://schemas.microsoft.com/office/powerpoint/2010/main" val="22397353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light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5" name="Slide Number Placeholder 4"/>
          <p:cNvSpPr>
            <a:spLocks noGrp="1"/>
          </p:cNvSpPr>
          <p:nvPr>
            <p:ph type="sldNum" sz="quarter" idx="11"/>
          </p:nvPr>
        </p:nvSpPr>
        <p:spPr>
          <a:xfrm>
            <a:off x="6940550" y="6489700"/>
            <a:ext cx="2133600" cy="365125"/>
          </a:xfrm>
        </p:spPr>
        <p:txBody>
          <a:bodyPr/>
          <a:lstStyle>
            <a:lvl1pPr>
              <a:defRPr sz="800">
                <a:solidFill>
                  <a:srgbClr val="343735"/>
                </a:solidFill>
                <a:latin typeface="Gill Sans MT" pitchFamily="34" charset="0"/>
              </a:defRPr>
            </a:lvl1pPr>
          </a:lstStyle>
          <a:p>
            <a:fld id="{02C8D0DF-C1CD-41D2-A83F-355550C212EF}" type="slidenum">
              <a:rPr lang="en-US" smtClean="0"/>
              <a:pPr/>
              <a:t>‹#›</a:t>
            </a:fld>
            <a:endParaRPr lang="en-US" dirty="0"/>
          </a:p>
        </p:txBody>
      </p:sp>
      <p:cxnSp>
        <p:nvCxnSpPr>
          <p:cNvPr id="9" name="Straight Connector 8"/>
          <p:cNvCxnSpPr/>
          <p:nvPr userDrawn="1"/>
        </p:nvCxnSpPr>
        <p:spPr>
          <a:xfrm>
            <a:off x="-9525" y="99377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445532"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7" name="Text Placeholder 11"/>
          <p:cNvSpPr>
            <a:spLocks noGrp="1"/>
          </p:cNvSpPr>
          <p:nvPr>
            <p:ph type="body" sz="quarter" idx="14"/>
          </p:nvPr>
        </p:nvSpPr>
        <p:spPr>
          <a:xfrm>
            <a:off x="439742" y="1121283"/>
            <a:ext cx="8186737" cy="3724275"/>
          </a:xfrm>
          <a:prstGeom prst="rect">
            <a:avLst/>
          </a:prstGeom>
        </p:spPr>
        <p:txBody>
          <a:bodyPr lIns="0" rIns="0"/>
          <a:lstStyle>
            <a:lvl1pPr marL="228600" indent="-228600">
              <a:tabLst>
                <a:tab pos="457200" algn="l"/>
              </a:tabLst>
              <a:defRPr>
                <a:solidFill>
                  <a:srgbClr val="343735"/>
                </a:solidFill>
              </a:defRPr>
            </a:lvl1pPr>
            <a:lvl2pPr marL="514350" indent="-266700">
              <a:defRPr>
                <a:solidFill>
                  <a:srgbClr val="343735"/>
                </a:solidFill>
              </a:defRPr>
            </a:lvl2pPr>
            <a:lvl3pPr marL="681038" indent="-166688">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Rectangle 9"/>
          <p:cNvSpPr/>
          <p:nvPr userDrawn="1"/>
        </p:nvSpPr>
        <p:spPr>
          <a:xfrm>
            <a:off x="0" y="0"/>
            <a:ext cx="9144000" cy="987425"/>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Tree>
    <p:extLst>
      <p:ext uri="{BB962C8B-B14F-4D97-AF65-F5344CB8AC3E}">
        <p14:creationId xmlns:p14="http://schemas.microsoft.com/office/powerpoint/2010/main" val="232341195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rk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3" name="Rectangle 2"/>
          <p:cNvSpPr/>
          <p:nvPr/>
        </p:nvSpPr>
        <p:spPr>
          <a:xfrm>
            <a:off x="0" y="0"/>
            <a:ext cx="9144000" cy="987425"/>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6" name="Title 1"/>
          <p:cNvSpPr>
            <a:spLocks noGrp="1"/>
          </p:cNvSpPr>
          <p:nvPr>
            <p:ph type="title" hasCustomPrompt="1"/>
          </p:nvPr>
        </p:nvSpPr>
        <p:spPr>
          <a:xfrm>
            <a:off x="444504" y="1"/>
            <a:ext cx="8229600" cy="955674"/>
          </a:xfrm>
          <a:prstGeom prst="rect">
            <a:avLst/>
          </a:prstGeom>
        </p:spPr>
        <p:txBody>
          <a:bodyPr lIns="0" tIns="45720" rIns="0" bIns="0" anchor="ctr" anchorCtr="0"/>
          <a:lstStyle>
            <a:lvl1pPr>
              <a:lnSpc>
                <a:spcPts val="3300"/>
              </a:lnSpc>
              <a:spcBef>
                <a:spcPts val="600"/>
              </a:spcBef>
              <a:defRPr sz="3000">
                <a:solidFill>
                  <a:schemeClr val="bg1"/>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cxnSp>
        <p:nvCxnSpPr>
          <p:cNvPr id="8" name="Straight Connector 7"/>
          <p:cNvCxnSpPr/>
          <p:nvPr userDrawn="1"/>
        </p:nvCxnSpPr>
        <p:spPr>
          <a:xfrm>
            <a:off x="0" y="987425"/>
            <a:ext cx="9144000"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0" name="Text Placeholder 11"/>
          <p:cNvSpPr>
            <a:spLocks noGrp="1"/>
          </p:cNvSpPr>
          <p:nvPr>
            <p:ph type="body" sz="quarter" idx="14"/>
          </p:nvPr>
        </p:nvSpPr>
        <p:spPr>
          <a:xfrm>
            <a:off x="439742" y="1121283"/>
            <a:ext cx="8186737" cy="5586413"/>
          </a:xfrm>
          <a:prstGeom prst="rect">
            <a:avLst/>
          </a:prstGeom>
        </p:spPr>
        <p:txBody>
          <a:bodyPr lIns="0" rIns="0"/>
          <a:lstStyle>
            <a:lvl1pPr marL="228600" indent="-228600">
              <a:tabLst>
                <a:tab pos="457200" algn="l"/>
              </a:tabLst>
              <a:defRPr>
                <a:solidFill>
                  <a:srgbClr val="343735"/>
                </a:solidFill>
              </a:defRPr>
            </a:lvl1pPr>
            <a:lvl2pPr marL="514350" indent="-266700">
              <a:spcBef>
                <a:spcPts val="600"/>
              </a:spcBef>
              <a:defRPr>
                <a:solidFill>
                  <a:srgbClr val="343735"/>
                </a:solidFill>
              </a:defRPr>
            </a:lvl2pPr>
            <a:lvl3pPr marL="681038" indent="-166688">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130670549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drk bckgrnd)">
    <p:spTree>
      <p:nvGrpSpPr>
        <p:cNvPr id="1" name=""/>
        <p:cNvGrpSpPr/>
        <p:nvPr/>
      </p:nvGrpSpPr>
      <p:grpSpPr>
        <a:xfrm>
          <a:off x="0" y="0"/>
          <a:ext cx="0" cy="0"/>
          <a:chOff x="0" y="0"/>
          <a:chExt cx="0" cy="0"/>
        </a:xfrm>
      </p:grpSpPr>
      <p:sp>
        <p:nvSpPr>
          <p:cNvPr id="8" name="Rectangle 7"/>
          <p:cNvSpPr/>
          <p:nvPr userDrawn="1"/>
        </p:nvSpPr>
        <p:spPr>
          <a:xfrm>
            <a:off x="0" y="1033200"/>
            <a:ext cx="9144000" cy="5824800"/>
          </a:xfrm>
          <a:prstGeom prst="rect">
            <a:avLst/>
          </a:prstGeom>
          <a:solidFill>
            <a:srgbClr val="34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cxnSp>
        <p:nvCxnSpPr>
          <p:cNvPr id="11" name="Straight Connector 10"/>
          <p:cNvCxnSpPr/>
          <p:nvPr userDrawn="1"/>
        </p:nvCxnSpPr>
        <p:spPr>
          <a:xfrm flipV="1">
            <a:off x="-9525" y="987424"/>
            <a:ext cx="9153525" cy="1"/>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443738"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2" name="Text Placeholder 11"/>
          <p:cNvSpPr>
            <a:spLocks noGrp="1"/>
          </p:cNvSpPr>
          <p:nvPr>
            <p:ph type="body" sz="quarter" idx="14"/>
          </p:nvPr>
        </p:nvSpPr>
        <p:spPr>
          <a:xfrm>
            <a:off x="439742" y="1126045"/>
            <a:ext cx="8186737" cy="3724275"/>
          </a:xfrm>
          <a:prstGeom prst="rect">
            <a:avLst/>
          </a:prstGeom>
        </p:spPr>
        <p:txBody>
          <a:bodyPr lIns="0" rIns="0"/>
          <a:lstStyle>
            <a:lvl1pPr marL="228600" indent="-228600">
              <a:buClr>
                <a:schemeClr val="bg1"/>
              </a:buClr>
              <a:tabLst>
                <a:tab pos="457200" algn="l"/>
              </a:tabLst>
              <a:defRPr>
                <a:solidFill>
                  <a:schemeClr val="bg1"/>
                </a:solidFill>
              </a:defRPr>
            </a:lvl1pPr>
            <a:lvl2pPr marL="514350" indent="-266700">
              <a:buClr>
                <a:schemeClr val="bg1"/>
              </a:buClr>
              <a:defRPr>
                <a:solidFill>
                  <a:schemeClr val="bg1"/>
                </a:solidFill>
              </a:defRPr>
            </a:lvl2pPr>
            <a:lvl3pPr marL="681038" indent="-166688">
              <a:buClr>
                <a:schemeClr val="bg1"/>
              </a:buClr>
              <a:defRPr sz="22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4"/>
          <p:cNvSpPr>
            <a:spLocks noGrp="1"/>
          </p:cNvSpPr>
          <p:nvPr>
            <p:ph type="sldNum" sz="quarter" idx="11"/>
          </p:nvPr>
        </p:nvSpPr>
        <p:spPr>
          <a:xfrm>
            <a:off x="6940550" y="6489700"/>
            <a:ext cx="2133600" cy="365125"/>
          </a:xfrm>
        </p:spPr>
        <p:txBody>
          <a:bodyPr/>
          <a:lstStyle>
            <a:lvl1pPr>
              <a:defRPr sz="1000">
                <a:solidFill>
                  <a:schemeClr val="bg1"/>
                </a:solidFill>
                <a:latin typeface="Gill Sans MT" pitchFamily="34" charset="0"/>
              </a:defRPr>
            </a:lvl1pPr>
          </a:lstStyle>
          <a:p>
            <a:fld id="{02C8D0DF-C1CD-41D2-A83F-355550C212E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2442669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 &amp; TxtBx (drk bckgr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4" name="Content Placeholder 9"/>
          <p:cNvSpPr>
            <a:spLocks noGrp="1"/>
          </p:cNvSpPr>
          <p:nvPr>
            <p:ph sz="quarter" idx="13"/>
          </p:nvPr>
        </p:nvSpPr>
        <p:spPr>
          <a:xfrm>
            <a:off x="-3176" y="1037771"/>
            <a:ext cx="9153525" cy="1371600"/>
          </a:xfrm>
          <a:prstGeom prst="rect">
            <a:avLst/>
          </a:prstGeom>
          <a:solidFill>
            <a:srgbClr val="343735"/>
          </a:solidFill>
          <a:effectLst>
            <a:outerShdw blurRad="292100" dist="88900" dir="5400000" algn="ctr" rotWithShape="0">
              <a:schemeClr val="tx1">
                <a:alpha val="40000"/>
              </a:schemeClr>
            </a:outerShdw>
          </a:effectLst>
        </p:spPr>
        <p:txBody>
          <a:bodyPr lIns="45720" tIns="182880">
            <a:normAutofit/>
          </a:bodyPr>
          <a:lstStyle>
            <a:lvl1pPr marL="400050" indent="0">
              <a:buNone/>
              <a:defRPr sz="2800">
                <a:solidFill>
                  <a:srgbClr val="FFFFFF"/>
                </a:solidFill>
              </a:defRPr>
            </a:lvl1pPr>
            <a:lvl2pPr>
              <a:buNone/>
              <a:defRPr/>
            </a:lvl2pPr>
          </a:lstStyle>
          <a:p>
            <a:pPr lvl="0"/>
            <a:r>
              <a:rPr lang="en-US" dirty="0" smtClean="0"/>
              <a:t>Click to edit Master text</a:t>
            </a:r>
          </a:p>
        </p:txBody>
      </p:sp>
      <p:cxnSp>
        <p:nvCxnSpPr>
          <p:cNvPr id="6" name="Straight Connector 5"/>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38150"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8" name="Text Placeholder 11"/>
          <p:cNvSpPr>
            <a:spLocks noGrp="1"/>
          </p:cNvSpPr>
          <p:nvPr>
            <p:ph type="body" sz="quarter" idx="14"/>
          </p:nvPr>
        </p:nvSpPr>
        <p:spPr>
          <a:xfrm>
            <a:off x="439742" y="2600325"/>
            <a:ext cx="8186737" cy="3724275"/>
          </a:xfrm>
          <a:prstGeom prst="rect">
            <a:avLst/>
          </a:prstGeom>
        </p:spPr>
        <p:txBody>
          <a:bodyPr lIns="0" rIns="0"/>
          <a:lstStyle>
            <a:lvl1pPr marL="228600" indent="-228600">
              <a:tabLst>
                <a:tab pos="457200" algn="l"/>
              </a:tabLst>
              <a:defRPr>
                <a:solidFill>
                  <a:srgbClr val="343735"/>
                </a:solidFill>
              </a:defRPr>
            </a:lvl1pPr>
            <a:lvl2pPr marL="514350" indent="-266700">
              <a:spcBef>
                <a:spcPts val="600"/>
              </a:spcBef>
              <a:defRPr>
                <a:solidFill>
                  <a:srgbClr val="343735"/>
                </a:solidFill>
              </a:defRPr>
            </a:lvl2pPr>
            <a:lvl3pPr marL="685800" indent="-171450">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351809278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 &amp; 1.5 inch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5" name="Content Placeholder 9"/>
          <p:cNvSpPr>
            <a:spLocks noGrp="1"/>
          </p:cNvSpPr>
          <p:nvPr>
            <p:ph sz="quarter" idx="13" hasCustomPrompt="1"/>
          </p:nvPr>
        </p:nvSpPr>
        <p:spPr>
          <a:xfrm>
            <a:off x="0" y="1038225"/>
            <a:ext cx="9144000" cy="1371600"/>
          </a:xfrm>
          <a:prstGeom prst="rect">
            <a:avLst/>
          </a:prstGeom>
          <a:solidFill>
            <a:srgbClr val="FFFFFF"/>
          </a:solidFill>
          <a:effectLst>
            <a:outerShdw blurRad="292100" dist="88900" dir="5400000" algn="ctr" rotWithShape="0">
              <a:schemeClr val="tx1">
                <a:alpha val="40000"/>
              </a:schemeClr>
            </a:outerShdw>
          </a:effectLst>
        </p:spPr>
        <p:txBody>
          <a:bodyPr tIns="118872">
            <a:normAutofit/>
          </a:bodyPr>
          <a:lstStyle>
            <a:lvl1pPr marL="485775" indent="-9525">
              <a:buNone/>
              <a:defRPr sz="2000" baseline="0">
                <a:solidFill>
                  <a:srgbClr val="FF0000"/>
                </a:solidFill>
              </a:defRPr>
            </a:lvl1pPr>
          </a:lstStyle>
          <a:p>
            <a:pPr lvl="0"/>
            <a:r>
              <a:rPr lang="en-US" dirty="0" smtClean="0"/>
              <a:t>Click photo icon below select photo name XXX1.5 INCH.jpg &lt;double click&gt;</a:t>
            </a:r>
          </a:p>
        </p:txBody>
      </p:sp>
      <p:cxnSp>
        <p:nvCxnSpPr>
          <p:cNvPr id="10" name="Straight Connector 9"/>
          <p:cNvCxnSpPr/>
          <p:nvPr userDrawn="1"/>
        </p:nvCxnSpPr>
        <p:spPr>
          <a:xfrm>
            <a:off x="0" y="987425"/>
            <a:ext cx="9144000"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444500"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12" name="Text Placeholder 11"/>
          <p:cNvSpPr>
            <a:spLocks noGrp="1"/>
          </p:cNvSpPr>
          <p:nvPr>
            <p:ph type="body" sz="quarter" idx="14"/>
          </p:nvPr>
        </p:nvSpPr>
        <p:spPr>
          <a:xfrm>
            <a:off x="439742" y="2600325"/>
            <a:ext cx="8186737" cy="3724275"/>
          </a:xfrm>
          <a:prstGeom prst="rect">
            <a:avLst/>
          </a:prstGeom>
        </p:spPr>
        <p:txBody>
          <a:bodyPr lIns="0" rIns="0"/>
          <a:lstStyle>
            <a:lvl1pPr marL="228600" indent="-228600">
              <a:tabLst>
                <a:tab pos="457200" algn="l"/>
              </a:tabLst>
              <a:defRPr>
                <a:solidFill>
                  <a:srgbClr val="343735"/>
                </a:solidFill>
              </a:defRPr>
            </a:lvl1pPr>
            <a:lvl2pPr marL="514350" indent="-266700">
              <a:spcBef>
                <a:spcPts val="600"/>
              </a:spcBef>
              <a:defRPr>
                <a:solidFill>
                  <a:srgbClr val="343735"/>
                </a:solidFill>
              </a:defRPr>
            </a:lvl2pPr>
            <a:lvl3pPr marL="681038" indent="-166688">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328704756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 &amp; 4.0 inch phot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11" name="Content Placeholder 9"/>
          <p:cNvSpPr>
            <a:spLocks noGrp="1"/>
          </p:cNvSpPr>
          <p:nvPr>
            <p:ph sz="quarter" idx="13" hasCustomPrompt="1"/>
          </p:nvPr>
        </p:nvSpPr>
        <p:spPr>
          <a:xfrm>
            <a:off x="0" y="1038225"/>
            <a:ext cx="9144000" cy="3657600"/>
          </a:xfrm>
          <a:prstGeom prst="rect">
            <a:avLst/>
          </a:prstGeom>
          <a:solidFill>
            <a:srgbClr val="FFFFFF"/>
          </a:solidFill>
          <a:effectLst>
            <a:outerShdw blurRad="292100" dist="88900" dir="5400000" algn="ctr" rotWithShape="0">
              <a:schemeClr val="tx1">
                <a:alpha val="40000"/>
              </a:schemeClr>
            </a:outerShdw>
          </a:effectLst>
        </p:spPr>
        <p:txBody>
          <a:bodyPr wrap="none" lIns="0" tIns="0" rIns="0" bIns="0">
            <a:noAutofit/>
          </a:bodyPr>
          <a:lstStyle>
            <a:lvl1pPr marL="485775" marR="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sz="2800" baseline="0">
                <a:solidFill>
                  <a:srgbClr val="FF0000"/>
                </a:solidFill>
              </a:defRPr>
            </a:lvl1pPr>
          </a:lstStyle>
          <a:p>
            <a:pPr marL="485775" marR="0" lvl="0" indent="-9525" algn="l" defTabSz="914400" rtl="0" eaLnBrk="1" fontAlgn="auto" latinLnBrk="0" hangingPunct="1">
              <a:lnSpc>
                <a:spcPct val="100000"/>
              </a:lnSpc>
              <a:spcBef>
                <a:spcPct val="20000"/>
              </a:spcBef>
              <a:spcAft>
                <a:spcPts val="0"/>
              </a:spcAft>
              <a:buClr>
                <a:srgbClr val="F15D22"/>
              </a:buClr>
              <a:buSzTx/>
              <a:buFont typeface="Arial" pitchFamily="34" charset="0"/>
              <a:buNone/>
              <a:tabLst/>
              <a:defRPr/>
            </a:pPr>
            <a:r>
              <a:rPr lang="en-US" dirty="0" smtClean="0"/>
              <a:t>Click photo icon below </a:t>
            </a:r>
            <a:br>
              <a:rPr lang="en-US" dirty="0" smtClean="0"/>
            </a:br>
            <a:r>
              <a:rPr lang="en-US" dirty="0" smtClean="0"/>
              <a:t>select photo name XXX 4.0 INCH.jpg &lt;double click&gt;</a:t>
            </a:r>
          </a:p>
        </p:txBody>
      </p:sp>
      <p:cxnSp>
        <p:nvCxnSpPr>
          <p:cNvPr id="6" name="Straight Connector 5"/>
          <p:cNvCxnSpPr/>
          <p:nvPr userDrawn="1"/>
        </p:nvCxnSpPr>
        <p:spPr>
          <a:xfrm>
            <a:off x="-9525" y="987425"/>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441904" y="1"/>
            <a:ext cx="8229600" cy="955674"/>
          </a:xfrm>
          <a:prstGeom prst="rect">
            <a:avLst/>
          </a:prstGeom>
        </p:spPr>
        <p:txBody>
          <a:bodyPr lIns="0" tIns="45720" rIns="0" bIns="0" anchor="ctr" anchorCtr="0"/>
          <a:lstStyle>
            <a:lvl1pPr>
              <a:lnSpc>
                <a:spcPts val="3300"/>
              </a:lnSpc>
              <a:spcBef>
                <a:spcPts val="600"/>
              </a:spcBef>
              <a:defRPr sz="3000">
                <a:solidFill>
                  <a:srgbClr val="343735"/>
                </a:solidFill>
                <a:latin typeface="Gill Sans MT" pitchFamily="34" charset="0"/>
              </a:defRPr>
            </a:lvl1pPr>
          </a:lstStyle>
          <a:p>
            <a:r>
              <a:rPr lang="en-US" dirty="0" smtClean="0"/>
              <a:t/>
            </a:r>
            <a:br>
              <a:rPr lang="en-US" dirty="0" smtClean="0"/>
            </a:br>
            <a:r>
              <a:rPr lang="en-US" dirty="0" smtClean="0"/>
              <a:t>Click edit Master title style</a:t>
            </a:r>
            <a:br>
              <a:rPr lang="en-US" dirty="0" smtClean="0"/>
            </a:br>
            <a:endParaRPr lang="en-US" dirty="0"/>
          </a:p>
        </p:txBody>
      </p:sp>
      <p:sp>
        <p:nvSpPr>
          <p:cNvPr id="8" name="Text Placeholder 11"/>
          <p:cNvSpPr>
            <a:spLocks noGrp="1"/>
          </p:cNvSpPr>
          <p:nvPr>
            <p:ph type="body" sz="quarter" idx="14"/>
          </p:nvPr>
        </p:nvSpPr>
        <p:spPr>
          <a:xfrm>
            <a:off x="439742" y="5003800"/>
            <a:ext cx="8186737" cy="1431925"/>
          </a:xfrm>
          <a:prstGeom prst="rect">
            <a:avLst/>
          </a:prstGeom>
        </p:spPr>
        <p:txBody>
          <a:bodyPr lIns="0" rIns="0"/>
          <a:lstStyle>
            <a:lvl1pPr marL="228600" indent="-228600">
              <a:tabLst>
                <a:tab pos="457200" algn="l"/>
              </a:tabLst>
              <a:defRPr>
                <a:solidFill>
                  <a:srgbClr val="343735"/>
                </a:solidFill>
              </a:defRPr>
            </a:lvl1pPr>
            <a:lvl2pPr marL="514350" indent="-266700">
              <a:defRPr>
                <a:solidFill>
                  <a:srgbClr val="343735"/>
                </a:solidFill>
              </a:defRPr>
            </a:lvl2pPr>
            <a:lvl3pPr marL="681038" indent="-166688">
              <a:buClr>
                <a:srgbClr val="F15D22"/>
              </a:buClr>
              <a:defRPr sz="2200">
                <a:solidFill>
                  <a:srgbClr val="34373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Slide Number Placeholder 4"/>
          <p:cNvSpPr>
            <a:spLocks noGrp="1"/>
          </p:cNvSpPr>
          <p:nvPr>
            <p:ph type="sldNum" sz="quarter" idx="11"/>
          </p:nvPr>
        </p:nvSpPr>
        <p:spPr>
          <a:xfrm>
            <a:off x="6940550" y="6489700"/>
            <a:ext cx="2133600" cy="365125"/>
          </a:xfrm>
        </p:spPr>
        <p:txBody>
          <a:bodyPr/>
          <a:lstStyle>
            <a:lvl1pPr>
              <a:defRPr sz="1000">
                <a:solidFill>
                  <a:srgbClr val="343735"/>
                </a:solidFill>
                <a:latin typeface="Gill Sans MT"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703002776"/>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43725" y="6511925"/>
            <a:ext cx="2133600" cy="365125"/>
          </a:xfrm>
          <a:prstGeom prst="rect">
            <a:avLst/>
          </a:prstGeom>
        </p:spPr>
        <p:txBody>
          <a:bodyPr vert="horz" lIns="91440" tIns="45720" rIns="91440" bIns="45720" rtlCol="0" anchor="ctr"/>
          <a:lstStyle>
            <a:lvl1pPr algn="r">
              <a:defRPr sz="800">
                <a:solidFill>
                  <a:srgbClr val="343735"/>
                </a:solidFill>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399113394"/>
      </p:ext>
    </p:extLst>
  </p:cSld>
  <p:clrMap bg1="lt1" tx1="dk1" bg2="lt2" tx2="dk2" accent1="accent1" accent2="accent2" accent3="accent3" accent4="accent4" accent5="accent5" accent6="accent6" hlink="hlink" folHlink="folHlink"/>
  <p:sldLayoutIdLst>
    <p:sldLayoutId id="2147483719" r:id="rId1"/>
    <p:sldLayoutId id="2147483737"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14" r:id="rId19"/>
    <p:sldLayoutId id="2147483736" r:id="rId20"/>
    <p:sldLayoutId id="2147483738" r:id="rId21"/>
    <p:sldLayoutId id="2147483739" r:id="rId22"/>
  </p:sldLayoutIdLst>
  <p:transition>
    <p:fade/>
  </p:transition>
  <p:timing>
    <p:tnLst>
      <p:par>
        <p:cTn id="1" dur="indefinite" restart="never" nodeType="tmRoot"/>
      </p:par>
    </p:tnLst>
  </p:timing>
  <p:hf hdr="0" ftr="0" dt="0"/>
  <p:txStyles>
    <p:titleStyle>
      <a:lvl1pPr algn="l" defTabSz="914400" rtl="0" eaLnBrk="1" latinLnBrk="0" hangingPunct="1">
        <a:spcBef>
          <a:spcPct val="0"/>
        </a:spcBef>
        <a:buNone/>
        <a:defRPr sz="3400" kern="1200">
          <a:solidFill>
            <a:srgbClr val="343735"/>
          </a:solidFill>
          <a:latin typeface="+mj-lt"/>
          <a:ea typeface="+mj-ea"/>
          <a:cs typeface="+mj-cs"/>
        </a:defRPr>
      </a:lvl1pPr>
    </p:titleStyle>
    <p:body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hyperlink" Target="http://rds.yahoo.com/_ylt=A0WTb_trdMRLz2QAV9WJzbkF;_ylu=X3oDMTBpZm5udGl1BHBvcwM1BHNlYwNzcgR2dGlkAw--/SIG=1ir784krb/EXP=1271252459/**http:/images.search.yahoo.com/images/view?back=http://images.search.yahoo.com/search/images?_adv_prop=image&amp;b=1&amp;ni=20&amp;va=white+1982+corvette&amp;xargs=0&amp;pstart=1&amp;fr=yfp-t-701&amp;w=600&amp;h=264&amp;imgurl=www.contes.com/carpics/82whiteJULY-(3).jpg&amp;rurl=http://www.contes.com/82whiteJULY.html&amp;size=20k&amp;name=82whiteJULY+3+jp...&amp;p=white+1982+corvette&amp;oid=763d5db47e669770&amp;fr2=&amp;no=5&amp;tt=83&amp;b=1&amp;ni=20&amp;sigr=116ss15fl&amp;sigi=11aik6t19&amp;sigb=13rv75b2p" TargetMode="External"/><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www.google.com/url?sa=i&amp;rct=j&amp;q=&amp;esrc=s&amp;source=images&amp;cd=&amp;cad=rja&amp;uact=8&amp;ved=0CAcQjRxqFQoTCJ7JwaTW58cCFUU9PgodTqQL8w&amp;url=http://www.fordhobiest.com/2015-hyundai-sonata-specs-price-and-review.html/2015-hyundai-sonata-owners-manual&amp;psig=AFQjCNGcJMzHIh11jYGqcgezmSmeXgBvkQ&amp;ust=144180981166501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50.emf"/><Relationship Id="rId4" Type="http://schemas.openxmlformats.org/officeDocument/2006/relationships/oleObject" Target="../embeddings/Microsoft_Excel_97-2003_Worksheet1.xls"/></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20.png"/><Relationship Id="rId12" Type="http://schemas.openxmlformats.org/officeDocument/2006/relationships/image" Target="../media/image25.emf"/><Relationship Id="rId17" Type="http://schemas.openxmlformats.org/officeDocument/2006/relationships/image" Target="../media/image30.jpeg"/><Relationship Id="rId2" Type="http://schemas.openxmlformats.org/officeDocument/2006/relationships/slideLayout" Target="../slideLayouts/slideLayout7.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1.xml"/><Relationship Id="rId6" Type="http://schemas.openxmlformats.org/officeDocument/2006/relationships/image" Target="../media/image19.gif"/><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gif"/><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 Strategies INVESTOR Presentation</a:t>
            </a:r>
            <a:endParaRPr lang="en-US" dirty="0"/>
          </a:p>
        </p:txBody>
      </p:sp>
      <p:sp>
        <p:nvSpPr>
          <p:cNvPr id="6" name="Text Placeholder 7"/>
          <p:cNvSpPr txBox="1">
            <a:spLocks/>
          </p:cNvSpPr>
          <p:nvPr/>
        </p:nvSpPr>
        <p:spPr>
          <a:xfrm>
            <a:off x="441325" y="6457953"/>
            <a:ext cx="2582863" cy="261935"/>
          </a:xfrm>
          <a:prstGeom prst="rect">
            <a:avLst/>
          </a:prstGeom>
        </p:spPr>
        <p:txBody>
          <a:bodyPr lIns="0" tIns="0" rIns="0" bIns="0"/>
          <a:lstStyle>
            <a:lvl1pPr marL="285750" indent="-285750" algn="r" defTabSz="914400" rtl="0" eaLnBrk="1" latinLnBrk="0" hangingPunct="1">
              <a:spcBef>
                <a:spcPct val="20000"/>
              </a:spcBef>
              <a:buClr>
                <a:srgbClr val="F15D22"/>
              </a:buClr>
              <a:buFont typeface="Arial" pitchFamily="34" charset="0"/>
              <a:buNone/>
              <a:defRPr sz="14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000" dirty="0" smtClean="0"/>
              <a:t>MBI – GP Strategies Company Confidential</a:t>
            </a:r>
            <a:endParaRPr lang="en-US" sz="1000" dirty="0"/>
          </a:p>
        </p:txBody>
      </p:sp>
      <p:sp>
        <p:nvSpPr>
          <p:cNvPr id="3" name="Text Placeholder 2"/>
          <p:cNvSpPr>
            <a:spLocks noGrp="1"/>
          </p:cNvSpPr>
          <p:nvPr>
            <p:ph type="body" sz="quarter" idx="10"/>
          </p:nvPr>
        </p:nvSpPr>
        <p:spPr/>
        <p:txBody>
          <a:bodyPr/>
          <a:lstStyle/>
          <a:p>
            <a:r>
              <a:rPr lang="en-US" dirty="0" smtClean="0"/>
              <a:t>January 2017</a:t>
            </a:r>
            <a:endParaRPr lang="en-US" dirty="0"/>
          </a:p>
        </p:txBody>
      </p:sp>
    </p:spTree>
    <p:extLst>
      <p:ext uri="{BB962C8B-B14F-4D97-AF65-F5344CB8AC3E}">
        <p14:creationId xmlns:p14="http://schemas.microsoft.com/office/powerpoint/2010/main" val="8530370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 y="5484926"/>
            <a:ext cx="9143245" cy="1371487"/>
          </a:xfrm>
          <a:prstGeom prst="rect">
            <a:avLst/>
          </a:prstGeom>
        </p:spPr>
      </p:pic>
      <p:sp>
        <p:nvSpPr>
          <p:cNvPr id="3" name="Title 2"/>
          <p:cNvSpPr>
            <a:spLocks noGrp="1"/>
          </p:cNvSpPr>
          <p:nvPr>
            <p:ph type="title"/>
          </p:nvPr>
        </p:nvSpPr>
        <p:spPr/>
        <p:txBody>
          <a:bodyPr/>
          <a:lstStyle/>
          <a:p>
            <a:r>
              <a:rPr lang="en-US" dirty="0"/>
              <a:t>We are focused on expanding </a:t>
            </a:r>
            <a:br>
              <a:rPr lang="en-US" dirty="0"/>
            </a:br>
            <a:r>
              <a:rPr lang="en-US" dirty="0"/>
              <a:t>our </a:t>
            </a:r>
            <a:r>
              <a:rPr lang="en-US" dirty="0">
                <a:solidFill>
                  <a:srgbClr val="0093D0"/>
                </a:solidFill>
              </a:rPr>
              <a:t>SERVICES</a:t>
            </a:r>
            <a:r>
              <a:rPr lang="en-US" dirty="0"/>
              <a:t> and </a:t>
            </a:r>
            <a:r>
              <a:rPr lang="en-US" dirty="0">
                <a:solidFill>
                  <a:srgbClr val="0093D0"/>
                </a:solidFill>
              </a:rPr>
              <a:t>PRODUCT LINES</a:t>
            </a:r>
            <a:endParaRPr lang="en-US" dirty="0"/>
          </a:p>
        </p:txBody>
      </p:sp>
      <p:sp>
        <p:nvSpPr>
          <p:cNvPr id="2" name="Slide Number Placeholder 1"/>
          <p:cNvSpPr>
            <a:spLocks noGrp="1"/>
          </p:cNvSpPr>
          <p:nvPr>
            <p:ph type="sldNum" sz="quarter" idx="11"/>
          </p:nvPr>
        </p:nvSpPr>
        <p:spPr/>
        <p:txBody>
          <a:bodyPr/>
          <a:lstStyle/>
          <a:p>
            <a:fld id="{02C8D0DF-C1CD-41D2-A83F-355550C212EF}" type="slidenum">
              <a:rPr lang="en-US" smtClean="0"/>
              <a:pPr/>
              <a:t>10</a:t>
            </a:fld>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43" r="6406"/>
          <a:stretch/>
        </p:blipFill>
        <p:spPr>
          <a:xfrm>
            <a:off x="4910896" y="-1"/>
            <a:ext cx="4233104" cy="23796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1" y="1774780"/>
            <a:ext cx="8953497" cy="4578880"/>
          </a:xfrm>
          <a:prstGeom prst="rect">
            <a:avLst/>
          </a:prstGeom>
        </p:spPr>
      </p:pic>
    </p:spTree>
    <p:extLst>
      <p:ext uri="{BB962C8B-B14F-4D97-AF65-F5344CB8AC3E}">
        <p14:creationId xmlns:p14="http://schemas.microsoft.com/office/powerpoint/2010/main" val="358568610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H="1" flipV="1">
            <a:off x="6458989" y="4985466"/>
            <a:ext cx="798022" cy="54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313411" y="4600910"/>
            <a:ext cx="830828" cy="769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pPr algn="l"/>
            <a:r>
              <a:rPr lang="en-US" dirty="0" smtClean="0">
                <a:solidFill>
                  <a:schemeClr val="bg1"/>
                </a:solidFill>
              </a:rPr>
              <a:t>GP Strategies </a:t>
            </a:r>
            <a:r>
              <a:rPr lang="en-US" dirty="0" smtClean="0">
                <a:solidFill>
                  <a:srgbClr val="0093D0"/>
                </a:solidFill>
              </a:rPr>
              <a:t>REVENUE BY SEGMENT</a:t>
            </a:r>
            <a:endParaRPr lang="en-US" dirty="0">
              <a:solidFill>
                <a:srgbClr val="0093D0"/>
              </a:solidFill>
            </a:endParaRPr>
          </a:p>
        </p:txBody>
      </p:sp>
      <p:sp>
        <p:nvSpPr>
          <p:cNvPr id="2" name="Text Placeholder 1"/>
          <p:cNvSpPr>
            <a:spLocks noGrp="1"/>
          </p:cNvSpPr>
          <p:nvPr>
            <p:ph type="body" sz="quarter" idx="14"/>
          </p:nvPr>
        </p:nvSpPr>
        <p:spPr>
          <a:xfrm>
            <a:off x="318829" y="1281081"/>
            <a:ext cx="8186737" cy="3724275"/>
          </a:xfrm>
        </p:spPr>
        <p:txBody>
          <a:bodyPr/>
          <a:lstStyle/>
          <a:p>
            <a:pPr marL="0" indent="0">
              <a:buNone/>
            </a:pPr>
            <a:r>
              <a:rPr lang="en-US" dirty="0" smtClean="0"/>
              <a:t>  </a:t>
            </a:r>
            <a:endParaRPr lang="en-US" dirty="0"/>
          </a:p>
        </p:txBody>
      </p:sp>
      <p:sp>
        <p:nvSpPr>
          <p:cNvPr id="4" name="Slide Number Placeholder 3"/>
          <p:cNvSpPr>
            <a:spLocks noGrp="1"/>
          </p:cNvSpPr>
          <p:nvPr>
            <p:ph type="sldNum" sz="quarter" idx="11"/>
          </p:nvPr>
        </p:nvSpPr>
        <p:spPr/>
        <p:txBody>
          <a:bodyPr/>
          <a:lstStyle/>
          <a:p>
            <a:fld id="{02C8D0DF-C1CD-41D2-A83F-355550C212EF}" type="slidenum">
              <a:rPr lang="en-US" smtClean="0"/>
              <a:pPr/>
              <a:t>11</a:t>
            </a:fld>
            <a:endParaRPr lang="en-US" dirty="0"/>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9346" r="10257" b="22149"/>
          <a:stretch/>
        </p:blipFill>
        <p:spPr>
          <a:xfrm>
            <a:off x="4754880" y="0"/>
            <a:ext cx="4389120" cy="1382709"/>
          </a:xfrm>
          <a:prstGeom prst="rect">
            <a:avLst/>
          </a:prstGeom>
        </p:spPr>
      </p:pic>
      <p:graphicFrame>
        <p:nvGraphicFramePr>
          <p:cNvPr id="6" name="Chart 5"/>
          <p:cNvGraphicFramePr/>
          <p:nvPr>
            <p:extLst>
              <p:ext uri="{D42A27DB-BD31-4B8C-83A1-F6EECF244321}">
                <p14:modId xmlns:p14="http://schemas.microsoft.com/office/powerpoint/2010/main" val="2122137367"/>
              </p:ext>
            </p:extLst>
          </p:nvPr>
        </p:nvGraphicFramePr>
        <p:xfrm>
          <a:off x="1603751" y="1795261"/>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ounded Rectangle 8"/>
          <p:cNvSpPr/>
          <p:nvPr/>
        </p:nvSpPr>
        <p:spPr>
          <a:xfrm>
            <a:off x="6159227" y="1382708"/>
            <a:ext cx="1995557" cy="8201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200" dirty="0" smtClean="0">
                <a:solidFill>
                  <a:schemeClr val="tx1"/>
                </a:solidFill>
              </a:rPr>
              <a:t>Product Sales Training</a:t>
            </a:r>
          </a:p>
          <a:p>
            <a:pPr marL="285750" indent="-285750">
              <a:buFont typeface="Arial" panose="020B0604020202020204" pitchFamily="34" charset="0"/>
              <a:buChar char="•"/>
            </a:pPr>
            <a:r>
              <a:rPr lang="en-US" sz="1200" dirty="0" smtClean="0">
                <a:solidFill>
                  <a:schemeClr val="tx1"/>
                </a:solidFill>
              </a:rPr>
              <a:t>Marketing</a:t>
            </a:r>
            <a:endParaRPr lang="en-US" sz="1200" dirty="0">
              <a:solidFill>
                <a:schemeClr val="tx1"/>
              </a:solidFill>
            </a:endParaRPr>
          </a:p>
        </p:txBody>
      </p:sp>
      <p:cxnSp>
        <p:nvCxnSpPr>
          <p:cNvPr id="11" name="Straight Connector 10"/>
          <p:cNvCxnSpPr>
            <a:stCxn id="9" idx="1"/>
          </p:cNvCxnSpPr>
          <p:nvPr/>
        </p:nvCxnSpPr>
        <p:spPr>
          <a:xfrm flipH="1">
            <a:off x="5631837" y="1792790"/>
            <a:ext cx="527390" cy="410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341037" y="5528062"/>
            <a:ext cx="2137944" cy="1005396"/>
          </a:xfrm>
          <a:prstGeom prst="roundRect">
            <a:avLst/>
          </a:prstGeom>
          <a:solidFill>
            <a:srgbClr val="00B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smtClean="0">
                <a:solidFill>
                  <a:schemeClr val="tx1"/>
                </a:solidFill>
              </a:rPr>
              <a:t>Managed Global Learning Services</a:t>
            </a:r>
          </a:p>
          <a:p>
            <a:pPr marL="171450" indent="-171450">
              <a:buFont typeface="Arial" panose="020B0604020202020204" pitchFamily="34" charset="0"/>
              <a:buChar char="•"/>
            </a:pPr>
            <a:r>
              <a:rPr lang="en-US" sz="1200" dirty="0" smtClean="0">
                <a:solidFill>
                  <a:schemeClr val="tx1"/>
                </a:solidFill>
              </a:rPr>
              <a:t>Content Design &amp; Development</a:t>
            </a:r>
            <a:endParaRPr lang="en-US" sz="1200" dirty="0">
              <a:solidFill>
                <a:schemeClr val="tx1"/>
              </a:solidFill>
            </a:endParaRPr>
          </a:p>
        </p:txBody>
      </p:sp>
      <p:sp>
        <p:nvSpPr>
          <p:cNvPr id="42" name="Rounded Rectangle 41"/>
          <p:cNvSpPr/>
          <p:nvPr/>
        </p:nvSpPr>
        <p:spPr>
          <a:xfrm>
            <a:off x="615845" y="5299260"/>
            <a:ext cx="2148136" cy="875338"/>
          </a:xfrm>
          <a:prstGeom prst="round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200" dirty="0" smtClean="0">
                <a:solidFill>
                  <a:schemeClr val="tx1"/>
                </a:solidFill>
              </a:rPr>
              <a:t>Organization &amp; Leadership Development</a:t>
            </a:r>
          </a:p>
          <a:p>
            <a:pPr marL="285750" indent="-285750">
              <a:buFont typeface="Arial" panose="020B0604020202020204" pitchFamily="34" charset="0"/>
              <a:buChar char="•"/>
            </a:pPr>
            <a:r>
              <a:rPr lang="en-US" sz="1200" dirty="0" smtClean="0">
                <a:solidFill>
                  <a:schemeClr val="tx1"/>
                </a:solidFill>
              </a:rPr>
              <a:t>Sales Solutions</a:t>
            </a:r>
            <a:endParaRPr lang="en-US" sz="1200" dirty="0">
              <a:solidFill>
                <a:schemeClr val="tx1"/>
              </a:solidFill>
            </a:endParaRPr>
          </a:p>
        </p:txBody>
      </p:sp>
      <p:sp>
        <p:nvSpPr>
          <p:cNvPr id="51" name="Rounded Rectangle 50"/>
          <p:cNvSpPr/>
          <p:nvPr/>
        </p:nvSpPr>
        <p:spPr>
          <a:xfrm>
            <a:off x="416382" y="1653819"/>
            <a:ext cx="2010934" cy="8067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smtClean="0">
                <a:solidFill>
                  <a:schemeClr val="tx1"/>
                </a:solidFill>
              </a:rPr>
              <a:t>Technical &amp; Engineering</a:t>
            </a:r>
          </a:p>
          <a:p>
            <a:pPr marL="171450" indent="-171450">
              <a:buFont typeface="Arial" panose="020B0604020202020204" pitchFamily="34" charset="0"/>
              <a:buChar char="•"/>
            </a:pPr>
            <a:r>
              <a:rPr lang="en-US" sz="1200" dirty="0" smtClean="0">
                <a:solidFill>
                  <a:schemeClr val="tx1"/>
                </a:solidFill>
              </a:rPr>
              <a:t>Energy Products</a:t>
            </a:r>
          </a:p>
          <a:p>
            <a:pPr marL="171450" indent="-171450">
              <a:buFont typeface="Arial" panose="020B0604020202020204" pitchFamily="34" charset="0"/>
              <a:buChar char="•"/>
            </a:pPr>
            <a:r>
              <a:rPr lang="en-US" sz="1200" dirty="0" smtClean="0">
                <a:solidFill>
                  <a:schemeClr val="tx1"/>
                </a:solidFill>
              </a:rPr>
              <a:t>Government Services</a:t>
            </a:r>
            <a:endParaRPr lang="en-US" sz="1200" dirty="0">
              <a:solidFill>
                <a:schemeClr val="tx1"/>
              </a:solidFill>
            </a:endParaRPr>
          </a:p>
        </p:txBody>
      </p:sp>
      <p:cxnSp>
        <p:nvCxnSpPr>
          <p:cNvPr id="53" name="Straight Connector 52"/>
          <p:cNvCxnSpPr/>
          <p:nvPr/>
        </p:nvCxnSpPr>
        <p:spPr>
          <a:xfrm>
            <a:off x="2427316" y="2057192"/>
            <a:ext cx="673331" cy="295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30264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7" y="1037771"/>
            <a:ext cx="9143999" cy="1371600"/>
          </a:xfrm>
          <a:prstGeom prst="rect">
            <a:avLst/>
          </a:prstGeom>
          <a:solidFill>
            <a:srgbClr val="292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pPr algn="l"/>
            <a:r>
              <a:rPr lang="en-US" dirty="0" smtClean="0">
                <a:solidFill>
                  <a:schemeClr val="bg1"/>
                </a:solidFill>
              </a:rPr>
              <a:t>Automotive Product Sales Training  </a:t>
            </a:r>
            <a:br>
              <a:rPr lang="en-US" dirty="0" smtClean="0">
                <a:solidFill>
                  <a:schemeClr val="bg1"/>
                </a:solidFill>
              </a:rPr>
            </a:br>
            <a:r>
              <a:rPr lang="en-US" dirty="0" smtClean="0">
                <a:solidFill>
                  <a:srgbClr val="0093D0"/>
                </a:solidFill>
              </a:rPr>
              <a:t>SANDY TRAINING &amp; MARKETING</a:t>
            </a:r>
            <a:endParaRPr lang="en-US" dirty="0">
              <a:solidFill>
                <a:srgbClr val="0093D0"/>
              </a:solidFill>
            </a:endParaRPr>
          </a:p>
        </p:txBody>
      </p:sp>
      <p:sp>
        <p:nvSpPr>
          <p:cNvPr id="2" name="Text Placeholder 1"/>
          <p:cNvSpPr>
            <a:spLocks noGrp="1"/>
          </p:cNvSpPr>
          <p:nvPr>
            <p:ph type="body" sz="quarter" idx="14"/>
          </p:nvPr>
        </p:nvSpPr>
        <p:spPr/>
        <p:txBody>
          <a:bodyPr/>
          <a:lstStyle/>
          <a:p>
            <a:pPr marL="0" indent="0">
              <a:buNone/>
            </a:pPr>
            <a:r>
              <a:rPr lang="en-US" dirty="0" smtClean="0"/>
              <a:t>  </a:t>
            </a:r>
            <a:endParaRPr lang="en-US" dirty="0"/>
          </a:p>
        </p:txBody>
      </p:sp>
      <p:sp>
        <p:nvSpPr>
          <p:cNvPr id="4" name="Slide Number Placeholder 3"/>
          <p:cNvSpPr>
            <a:spLocks noGrp="1"/>
          </p:cNvSpPr>
          <p:nvPr>
            <p:ph type="sldNum" sz="quarter" idx="11"/>
          </p:nvPr>
        </p:nvSpPr>
        <p:spPr/>
        <p:txBody>
          <a:bodyPr/>
          <a:lstStyle/>
          <a:p>
            <a:fld id="{02C8D0DF-C1CD-41D2-A83F-355550C212EF}" type="slidenum">
              <a:rPr lang="en-US" smtClean="0"/>
              <a:pPr/>
              <a:t>12</a:t>
            </a:fld>
            <a:endParaRPr lang="en-US" dirty="0"/>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9346" r="10257" b="22149"/>
          <a:stretch/>
        </p:blipFill>
        <p:spPr>
          <a:xfrm>
            <a:off x="5774272" y="0"/>
            <a:ext cx="3369727" cy="1061569"/>
          </a:xfrm>
          <a:prstGeom prst="rect">
            <a:avLst/>
          </a:prstGeom>
        </p:spPr>
      </p:pic>
      <p:sp>
        <p:nvSpPr>
          <p:cNvPr id="8" name="Content Placeholder 2"/>
          <p:cNvSpPr txBox="1">
            <a:spLocks/>
          </p:cNvSpPr>
          <p:nvPr/>
        </p:nvSpPr>
        <p:spPr>
          <a:xfrm>
            <a:off x="-3176" y="1037771"/>
            <a:ext cx="9153525" cy="1371600"/>
          </a:xfrm>
          <a:prstGeom prst="rect">
            <a:avLst/>
          </a:prstGeom>
        </p:spPr>
        <p:txBody>
          <a:bodyPr/>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3" name="Content Placeholder 2"/>
          <p:cNvSpPr txBox="1">
            <a:spLocks/>
          </p:cNvSpPr>
          <p:nvPr/>
        </p:nvSpPr>
        <p:spPr>
          <a:xfrm>
            <a:off x="0" y="1037771"/>
            <a:ext cx="9153525" cy="1371600"/>
          </a:xfrm>
          <a:prstGeom prst="rect">
            <a:avLst/>
          </a:prstGeom>
          <a:ln>
            <a:noFill/>
          </a:ln>
        </p:spPr>
        <p:txBody>
          <a:bodyPr/>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4" name="Content Placeholder 2"/>
          <p:cNvSpPr txBox="1">
            <a:spLocks/>
          </p:cNvSpPr>
          <p:nvPr/>
        </p:nvSpPr>
        <p:spPr>
          <a:xfrm>
            <a:off x="149224" y="1190171"/>
            <a:ext cx="9153525" cy="1371600"/>
          </a:xfrm>
          <a:prstGeom prst="rect">
            <a:avLst/>
          </a:prstGeom>
        </p:spPr>
        <p:txBody>
          <a:bodyPr/>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7" name="Text Placeholder 4"/>
          <p:cNvSpPr txBox="1">
            <a:spLocks/>
          </p:cNvSpPr>
          <p:nvPr/>
        </p:nvSpPr>
        <p:spPr>
          <a:xfrm>
            <a:off x="439742" y="2437946"/>
            <a:ext cx="8380408" cy="3724275"/>
          </a:xfrm>
          <a:prstGeom prst="rect">
            <a:avLst/>
          </a:prstGeom>
        </p:spPr>
        <p:txBody>
          <a:bodyPr lIns="0" rIns="0"/>
          <a:lstStyle>
            <a:lvl1pPr marL="228600" indent="-228600" algn="l" defTabSz="914400" rtl="0" eaLnBrk="1" latinLnBrk="0" hangingPunct="1">
              <a:spcBef>
                <a:spcPct val="20000"/>
              </a:spcBef>
              <a:buClr>
                <a:srgbClr val="F15D22"/>
              </a:buClr>
              <a:buFont typeface="Arial" pitchFamily="34" charset="0"/>
              <a:buChar char="•"/>
              <a:tabLst>
                <a:tab pos="457200" algn="l"/>
              </a:tabLst>
              <a:defRPr sz="2600" kern="1200">
                <a:solidFill>
                  <a:srgbClr val="343735"/>
                </a:solidFill>
                <a:latin typeface="+mn-lt"/>
                <a:ea typeface="+mn-ea"/>
                <a:cs typeface="+mn-cs"/>
              </a:defRPr>
            </a:lvl1pPr>
            <a:lvl2pPr marL="514350" indent="-2667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681038" indent="-166688"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3D0"/>
              </a:buClr>
              <a:buSzPct val="80000"/>
            </a:pPr>
            <a:r>
              <a:rPr lang="en-US" sz="2300" dirty="0" smtClean="0"/>
              <a:t>Automotive dealership sales training</a:t>
            </a:r>
          </a:p>
          <a:p>
            <a:pPr>
              <a:buClr>
                <a:srgbClr val="0093D0"/>
              </a:buClr>
              <a:buSzPct val="80000"/>
            </a:pPr>
            <a:r>
              <a:rPr lang="en-US" sz="2300" dirty="0" smtClean="0"/>
              <a:t>35+ years experience – Sandy branding</a:t>
            </a:r>
          </a:p>
          <a:p>
            <a:pPr>
              <a:buClr>
                <a:srgbClr val="0093D0"/>
              </a:buClr>
              <a:buSzPct val="80000"/>
            </a:pPr>
            <a:r>
              <a:rPr lang="en-US" sz="2300" dirty="0" smtClean="0"/>
              <a:t>Predominant player at General Motors (largest customer) North America</a:t>
            </a:r>
          </a:p>
          <a:p>
            <a:pPr>
              <a:buClr>
                <a:srgbClr val="0093D0"/>
              </a:buClr>
              <a:buSzPct val="80000"/>
            </a:pPr>
            <a:r>
              <a:rPr lang="en-US" sz="2300" dirty="0" smtClean="0"/>
              <a:t>Automotive solutions offering includes technical training, publications, and product launch services</a:t>
            </a:r>
          </a:p>
          <a:p>
            <a:pPr>
              <a:buClr>
                <a:srgbClr val="0093D0"/>
              </a:buClr>
              <a:buSzPct val="80000"/>
            </a:pPr>
            <a:r>
              <a:rPr lang="en-US" sz="2300" dirty="0" smtClean="0"/>
              <a:t>Received major contract renewals in 2015</a:t>
            </a:r>
          </a:p>
          <a:p>
            <a:pPr>
              <a:buClr>
                <a:srgbClr val="0093D0"/>
              </a:buClr>
              <a:buSzPct val="80000"/>
            </a:pPr>
            <a:r>
              <a:rPr lang="en-US" sz="2300" dirty="0" smtClean="0"/>
              <a:t>Large publication award in 2015</a:t>
            </a:r>
          </a:p>
          <a:p>
            <a:pPr>
              <a:buClr>
                <a:srgbClr val="0093D0"/>
              </a:buClr>
              <a:buSzPct val="80000"/>
            </a:pPr>
            <a:r>
              <a:rPr lang="en-US" sz="2300" dirty="0" smtClean="0"/>
              <a:t>Expansion into new customers in 2016 and using global platform</a:t>
            </a:r>
          </a:p>
          <a:p>
            <a:pPr>
              <a:buClr>
                <a:srgbClr val="0093D0"/>
              </a:buClr>
              <a:buSzPct val="80000"/>
            </a:pPr>
            <a:r>
              <a:rPr lang="en-US" sz="2300" dirty="0" smtClean="0"/>
              <a:t>5 customers in top 20</a:t>
            </a:r>
            <a:endParaRPr lang="en-US" sz="2300" dirty="0"/>
          </a:p>
        </p:txBody>
      </p:sp>
      <p:pic>
        <p:nvPicPr>
          <p:cNvPr id="16" name="Picture 5" descr="Image result for photos of 2015 Ford F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56" y="1238187"/>
            <a:ext cx="1574002" cy="923988"/>
          </a:xfrm>
          <a:prstGeom prst="rect">
            <a:avLst/>
          </a:prstGeom>
          <a:noFill/>
          <a:ln w="19050">
            <a:solidFill>
              <a:srgbClr val="0093D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7" descr="http://www.fordhobiest.com/wp-content/uploads/2015/07/2015-hyundai-sonata-owners-manual.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06" r="4927" b="14159"/>
          <a:stretch/>
        </p:blipFill>
        <p:spPr bwMode="auto">
          <a:xfrm>
            <a:off x="2360145" y="1238187"/>
            <a:ext cx="1726080" cy="923988"/>
          </a:xfrm>
          <a:prstGeom prst="rect">
            <a:avLst/>
          </a:prstGeom>
          <a:ln w="19050">
            <a:solidFill>
              <a:srgbClr val="0093D0"/>
            </a:solidFill>
          </a:ln>
          <a:extLst>
            <a:ext uri="{909E8E84-426E-40DD-AFC4-6F175D3DCCD1}">
              <a14:hiddenFill xmlns:a14="http://schemas.microsoft.com/office/drawing/2010/main">
                <a:solidFill>
                  <a:srgbClr val="FFFFFF"/>
                </a:solidFill>
              </a14:hiddenFill>
            </a:ext>
          </a:extLst>
        </p:spPr>
      </p:pic>
      <p:pic>
        <p:nvPicPr>
          <p:cNvPr id="20"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112" t="58996" r="16579" b="3628"/>
          <a:stretch/>
        </p:blipFill>
        <p:spPr bwMode="auto">
          <a:xfrm>
            <a:off x="6807355" y="1238187"/>
            <a:ext cx="1916135" cy="927930"/>
          </a:xfrm>
          <a:prstGeom prst="rect">
            <a:avLst/>
          </a:prstGeom>
          <a:ln w="19050">
            <a:solidFill>
              <a:srgbClr val="0093D0"/>
            </a:solidFill>
          </a:ln>
          <a:extLst>
            <a:ext uri="{909E8E84-426E-40DD-AFC4-6F175D3DCCD1}">
              <a14:hiddenFill xmlns:a14="http://schemas.microsoft.com/office/drawing/2010/main">
                <a:solidFill>
                  <a:schemeClr val="accent1"/>
                </a:solidFill>
              </a14:hiddenFill>
            </a:ext>
          </a:extLst>
        </p:spPr>
      </p:pic>
      <p:pic>
        <p:nvPicPr>
          <p:cNvPr id="15" name="Picture 2" descr="Go to fullsize image">
            <a:hlinkClick r:id="rId7"/>
          </p:cNvPr>
          <p:cNvPicPr>
            <a:picLocks noChangeAspect="1" noChangeArrowheads="1"/>
          </p:cNvPicPr>
          <p:nvPr/>
        </p:nvPicPr>
        <p:blipFill>
          <a:blip r:embed="rId8" cstate="print"/>
          <a:srcRect/>
          <a:stretch>
            <a:fillRect/>
          </a:stretch>
        </p:blipFill>
        <p:spPr bwMode="auto">
          <a:xfrm>
            <a:off x="4460848" y="1238187"/>
            <a:ext cx="2126636" cy="923988"/>
          </a:xfrm>
          <a:prstGeom prst="rect">
            <a:avLst/>
          </a:prstGeom>
          <a:ln w="19050">
            <a:solidFill>
              <a:srgbClr val="0093D0"/>
            </a:solidFill>
          </a:ln>
        </p:spPr>
      </p:pic>
    </p:spTree>
    <p:extLst>
      <p:ext uri="{BB962C8B-B14F-4D97-AF65-F5344CB8AC3E}">
        <p14:creationId xmlns:p14="http://schemas.microsoft.com/office/powerpoint/2010/main" val="224289716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z="800" smtClean="0"/>
              <a:pPr/>
              <a:t>13</a:t>
            </a:fld>
            <a:endParaRPr lang="en-US" sz="800" dirty="0"/>
          </a:p>
        </p:txBody>
      </p:sp>
      <p:sp>
        <p:nvSpPr>
          <p:cNvPr id="5" name="Slide Number Placeholder 1"/>
          <p:cNvSpPr txBox="1">
            <a:spLocks/>
          </p:cNvSpPr>
          <p:nvPr/>
        </p:nvSpPr>
        <p:spPr>
          <a:xfrm>
            <a:off x="69342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343735"/>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p>
        </p:txBody>
      </p:sp>
      <p:sp>
        <p:nvSpPr>
          <p:cNvPr id="7" name="Rectangle 6"/>
          <p:cNvSpPr/>
          <p:nvPr/>
        </p:nvSpPr>
        <p:spPr>
          <a:xfrm>
            <a:off x="0" y="942974"/>
            <a:ext cx="9151937" cy="1595437"/>
          </a:xfrm>
          <a:prstGeom prst="rect">
            <a:avLst/>
          </a:prstGeom>
          <a:solidFill>
            <a:srgbClr val="F15D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a:spLocks noGrp="1"/>
          </p:cNvSpPr>
          <p:nvPr>
            <p:ph type="title"/>
          </p:nvPr>
        </p:nvSpPr>
        <p:spPr>
          <a:xfrm>
            <a:off x="401636" y="993303"/>
            <a:ext cx="8229600" cy="1507489"/>
          </a:xfrm>
        </p:spPr>
        <p:txBody>
          <a:bodyPr/>
          <a:lstStyle/>
          <a:p>
            <a:pPr>
              <a:lnSpc>
                <a:spcPts val="2800"/>
              </a:lnSpc>
              <a:spcBef>
                <a:spcPts val="0"/>
              </a:spcBef>
            </a:pP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sz="2600" dirty="0">
                <a:solidFill>
                  <a:schemeClr val="bg1"/>
                </a:solidFill>
              </a:rPr>
              <a:t>Managed Global Learning Services</a:t>
            </a:r>
            <a:r>
              <a:rPr lang="en-US" dirty="0" smtClean="0">
                <a:solidFill>
                  <a:schemeClr val="bg1"/>
                </a:solidFill>
              </a:rPr>
              <a:t/>
            </a:r>
            <a:br>
              <a:rPr lang="en-US" dirty="0" smtClean="0">
                <a:solidFill>
                  <a:schemeClr val="bg1"/>
                </a:solidFill>
              </a:rPr>
            </a:br>
            <a:r>
              <a:rPr lang="en-US" sz="2600" dirty="0" smtClean="0">
                <a:solidFill>
                  <a:schemeClr val="bg1"/>
                </a:solidFill>
              </a:rPr>
              <a:t>Content Design &amp; Development</a:t>
            </a:r>
            <a:br>
              <a:rPr lang="en-US" sz="2600" dirty="0" smtClean="0">
                <a:solidFill>
                  <a:schemeClr val="bg1"/>
                </a:solidFill>
              </a:rPr>
            </a:br>
            <a:r>
              <a:rPr lang="en-US" sz="2600" dirty="0" smtClean="0">
                <a:solidFill>
                  <a:schemeClr val="bg1"/>
                </a:solidFill>
              </a:rPr>
              <a:t>Skills  </a:t>
            </a:r>
            <a:r>
              <a:rPr lang="en-US" sz="2600" dirty="0">
                <a:solidFill>
                  <a:schemeClr val="bg1"/>
                </a:solidFill>
              </a:rPr>
              <a:t>Funding</a:t>
            </a:r>
            <a:br>
              <a:rPr lang="en-US" sz="2600" dirty="0">
                <a:solidFill>
                  <a:schemeClr val="bg1"/>
                </a:solidFill>
              </a:rPr>
            </a:br>
            <a:r>
              <a:rPr lang="en-US" sz="2600" dirty="0">
                <a:solidFill>
                  <a:schemeClr val="bg1"/>
                </a:solidFill>
              </a:rPr>
              <a:t>Human Capital</a:t>
            </a:r>
            <a:br>
              <a:rPr lang="en-US" sz="2600" dirty="0">
                <a:solidFill>
                  <a:schemeClr val="bg1"/>
                </a:solidFill>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3" name="Text Placeholder 2"/>
          <p:cNvSpPr>
            <a:spLocks noGrp="1"/>
          </p:cNvSpPr>
          <p:nvPr>
            <p:ph type="body" sz="quarter" idx="14"/>
          </p:nvPr>
        </p:nvSpPr>
        <p:spPr>
          <a:xfrm>
            <a:off x="423068" y="2577144"/>
            <a:ext cx="8186737" cy="3954463"/>
          </a:xfrm>
        </p:spPr>
        <p:txBody>
          <a:bodyPr/>
          <a:lstStyle/>
          <a:p>
            <a:pPr>
              <a:spcAft>
                <a:spcPts val="0"/>
              </a:spcAft>
            </a:pPr>
            <a:r>
              <a:rPr lang="en-US" sz="2200" b="1" dirty="0">
                <a:solidFill>
                  <a:schemeClr val="tx1"/>
                </a:solidFill>
              </a:rPr>
              <a:t>Managed Global Learning Services</a:t>
            </a:r>
            <a:endParaRPr lang="en-US" sz="2200" b="1" dirty="0" smtClean="0">
              <a:solidFill>
                <a:schemeClr val="tx1"/>
              </a:solidFill>
              <a:cs typeface="Segoe UI" pitchFamily="34" charset="0"/>
            </a:endParaRPr>
          </a:p>
          <a:p>
            <a:pPr lvl="1"/>
            <a:r>
              <a:rPr lang="en-US" sz="1800" dirty="0" smtClean="0">
                <a:cs typeface="Segoe UI" pitchFamily="34" charset="0"/>
              </a:rPr>
              <a:t>Training </a:t>
            </a:r>
            <a:r>
              <a:rPr lang="en-US" sz="1800" dirty="0">
                <a:cs typeface="Segoe UI" pitchFamily="34" charset="0"/>
              </a:rPr>
              <a:t>Administration </a:t>
            </a:r>
            <a:endParaRPr lang="en-US" sz="1800" dirty="0" smtClean="0">
              <a:cs typeface="Segoe UI" pitchFamily="34" charset="0"/>
            </a:endParaRPr>
          </a:p>
          <a:p>
            <a:pPr lvl="1"/>
            <a:r>
              <a:rPr lang="en-US" sz="1800" dirty="0" smtClean="0">
                <a:cs typeface="Segoe UI" pitchFamily="34" charset="0"/>
              </a:rPr>
              <a:t>Instructor Resource Management</a:t>
            </a:r>
          </a:p>
          <a:p>
            <a:pPr lvl="1"/>
            <a:r>
              <a:rPr lang="en-US" sz="1800" dirty="0" smtClean="0">
                <a:cs typeface="Segoe UI" pitchFamily="34" charset="0"/>
              </a:rPr>
              <a:t>Vendor </a:t>
            </a:r>
            <a:r>
              <a:rPr lang="en-US" sz="1800" dirty="0">
                <a:cs typeface="Segoe UI" pitchFamily="34" charset="0"/>
              </a:rPr>
              <a:t>Management</a:t>
            </a:r>
          </a:p>
          <a:p>
            <a:pPr lvl="1"/>
            <a:r>
              <a:rPr lang="en-US" sz="1800" dirty="0" smtClean="0">
                <a:cs typeface="Segoe UI" pitchFamily="34" charset="0"/>
              </a:rPr>
              <a:t>Tuition </a:t>
            </a:r>
            <a:r>
              <a:rPr lang="en-US" sz="1800" dirty="0">
                <a:cs typeface="Segoe UI" pitchFamily="34" charset="0"/>
              </a:rPr>
              <a:t>Program </a:t>
            </a:r>
            <a:r>
              <a:rPr lang="en-US" sz="1800" dirty="0" smtClean="0">
                <a:cs typeface="Segoe UI" pitchFamily="34" charset="0"/>
              </a:rPr>
              <a:t>Management</a:t>
            </a:r>
          </a:p>
          <a:p>
            <a:pPr>
              <a:spcAft>
                <a:spcPts val="0"/>
              </a:spcAft>
            </a:pPr>
            <a:r>
              <a:rPr lang="en-US" sz="2200" b="1" dirty="0" smtClean="0">
                <a:cs typeface="Segoe UI" pitchFamily="34" charset="0"/>
              </a:rPr>
              <a:t>Custom Content Development</a:t>
            </a:r>
          </a:p>
          <a:p>
            <a:pPr lvl="1"/>
            <a:r>
              <a:rPr lang="en-US" sz="1800" dirty="0" smtClean="0">
                <a:cs typeface="Segoe UI" pitchFamily="34" charset="0"/>
              </a:rPr>
              <a:t>Instructor Led</a:t>
            </a:r>
          </a:p>
          <a:p>
            <a:pPr lvl="1"/>
            <a:r>
              <a:rPr lang="en-US" sz="1800" dirty="0" err="1" smtClean="0">
                <a:cs typeface="Segoe UI" pitchFamily="34" charset="0"/>
              </a:rPr>
              <a:t>Elearning</a:t>
            </a:r>
            <a:r>
              <a:rPr lang="en-US" sz="1800" dirty="0" smtClean="0">
                <a:cs typeface="Segoe UI" pitchFamily="34" charset="0"/>
              </a:rPr>
              <a:t> Learning</a:t>
            </a:r>
          </a:p>
          <a:p>
            <a:pPr lvl="1"/>
            <a:r>
              <a:rPr lang="en-US" sz="1800" dirty="0" smtClean="0">
                <a:cs typeface="Segoe UI" pitchFamily="34" charset="0"/>
              </a:rPr>
              <a:t>Mobile Training</a:t>
            </a:r>
          </a:p>
          <a:p>
            <a:pPr lvl="1"/>
            <a:r>
              <a:rPr lang="en-US" sz="1800" dirty="0" smtClean="0">
                <a:cs typeface="Segoe UI" pitchFamily="34" charset="0"/>
              </a:rPr>
              <a:t>Blended Learning</a:t>
            </a:r>
            <a:endParaRPr lang="en-US" sz="1800" dirty="0"/>
          </a:p>
          <a:p>
            <a:pPr>
              <a:spcAft>
                <a:spcPts val="0"/>
              </a:spcAft>
            </a:pPr>
            <a:r>
              <a:rPr lang="en-US" sz="2200" b="1" dirty="0">
                <a:cs typeface="Segoe UI" pitchFamily="34" charset="0"/>
              </a:rPr>
              <a:t>Skills Funding </a:t>
            </a:r>
            <a:r>
              <a:rPr lang="en-US" sz="2200" b="1" dirty="0" smtClean="0">
                <a:cs typeface="Segoe UI" pitchFamily="34" charset="0"/>
              </a:rPr>
              <a:t>Agency</a:t>
            </a:r>
          </a:p>
          <a:p>
            <a:pPr>
              <a:spcAft>
                <a:spcPts val="0"/>
              </a:spcAft>
            </a:pPr>
            <a:r>
              <a:rPr lang="en-US" sz="2200" b="1" dirty="0" smtClean="0">
                <a:cs typeface="Segoe UI" pitchFamily="34" charset="0"/>
              </a:rPr>
              <a:t>Human Capital Training</a:t>
            </a:r>
          </a:p>
          <a:p>
            <a:pPr lvl="1"/>
            <a:r>
              <a:rPr lang="en-US" sz="2000" dirty="0" smtClean="0">
                <a:cs typeface="Segoe UI" pitchFamily="34" charset="0"/>
              </a:rPr>
              <a:t>Success Factors</a:t>
            </a:r>
            <a:endParaRPr lang="en-US" sz="2000" dirty="0">
              <a:cs typeface="Segoe UI" pitchFamily="34" charset="0"/>
            </a:endParaRPr>
          </a:p>
        </p:txBody>
      </p:sp>
      <p:sp>
        <p:nvSpPr>
          <p:cNvPr id="9" name="Title 2"/>
          <p:cNvSpPr txBox="1">
            <a:spLocks/>
          </p:cNvSpPr>
          <p:nvPr/>
        </p:nvSpPr>
        <p:spPr>
          <a:xfrm>
            <a:off x="445532" y="1"/>
            <a:ext cx="8229600" cy="955674"/>
          </a:xfrm>
          <a:prstGeom prst="rect">
            <a:avLst/>
          </a:prstGeom>
        </p:spPr>
        <p:txBody>
          <a:bodyPr lIns="0" tIns="45720" rIns="0" bIns="0" anchor="ctr" anchorCtr="0"/>
          <a:lstStyle>
            <a:lvl1pPr algn="l" defTabSz="914400" rtl="0" eaLnBrk="1" latinLnBrk="0" hangingPunct="1">
              <a:lnSpc>
                <a:spcPts val="3300"/>
              </a:lnSpc>
              <a:spcBef>
                <a:spcPts val="600"/>
              </a:spcBef>
              <a:buNone/>
              <a:defRPr sz="3000" kern="1200">
                <a:solidFill>
                  <a:srgbClr val="343735"/>
                </a:solidFill>
                <a:latin typeface="Gill Sans MT" pitchFamily="34" charset="0"/>
                <a:ea typeface="+mj-ea"/>
                <a:cs typeface="+mj-cs"/>
              </a:defRPr>
            </a:lvl1pPr>
          </a:lstStyle>
          <a:p>
            <a:r>
              <a:rPr lang="en-US" dirty="0" smtClean="0">
                <a:solidFill>
                  <a:schemeClr val="bg1"/>
                </a:solidFill>
              </a:rPr>
              <a:t>GP Strategies </a:t>
            </a:r>
            <a:r>
              <a:rPr lang="en-US" dirty="0" smtClean="0">
                <a:solidFill>
                  <a:srgbClr val="0093D0"/>
                </a:solidFill>
              </a:rPr>
              <a:t>LEARNING SOLUTIONS</a:t>
            </a:r>
            <a:endParaRPr lang="en-US" dirty="0">
              <a:solidFill>
                <a:srgbClr val="0093D0"/>
              </a:solidFil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8438" r="13698"/>
          <a:stretch/>
        </p:blipFill>
        <p:spPr>
          <a:xfrm>
            <a:off x="6526596" y="-76201"/>
            <a:ext cx="2625341" cy="3105151"/>
          </a:xfrm>
          <a:prstGeom prst="rect">
            <a:avLst/>
          </a:prstGeom>
        </p:spPr>
      </p:pic>
    </p:spTree>
    <p:extLst>
      <p:ext uri="{BB962C8B-B14F-4D97-AF65-F5344CB8AC3E}">
        <p14:creationId xmlns:p14="http://schemas.microsoft.com/office/powerpoint/2010/main" val="202089828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z="800" smtClean="0"/>
              <a:pPr/>
              <a:t>14</a:t>
            </a:fld>
            <a:endParaRPr lang="en-US" sz="800" dirty="0"/>
          </a:p>
        </p:txBody>
      </p:sp>
      <p:sp>
        <p:nvSpPr>
          <p:cNvPr id="8" name="Rectangle 7"/>
          <p:cNvSpPr/>
          <p:nvPr/>
        </p:nvSpPr>
        <p:spPr>
          <a:xfrm>
            <a:off x="0" y="942975"/>
            <a:ext cx="9151937" cy="1371600"/>
          </a:xfrm>
          <a:prstGeom prst="rect">
            <a:avLst/>
          </a:prstGeom>
          <a:solidFill>
            <a:srgbClr val="E7A6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81897" y="1518140"/>
            <a:ext cx="3581270" cy="1046440"/>
          </a:xfrm>
          <a:prstGeom prst="rect">
            <a:avLst/>
          </a:prstGeom>
          <a:noFill/>
        </p:spPr>
        <p:txBody>
          <a:bodyPr wrap="square" rtlCol="0">
            <a:spAutoFit/>
          </a:bodyPr>
          <a:lstStyle/>
          <a:p>
            <a:r>
              <a:rPr lang="en-US" sz="6200" dirty="0" smtClean="0">
                <a:solidFill>
                  <a:srgbClr val="000000">
                    <a:alpha val="7000"/>
                  </a:srgbClr>
                </a:solidFill>
              </a:rPr>
              <a:t>SERVICES</a:t>
            </a:r>
            <a:endParaRPr lang="en-US" sz="6200" dirty="0">
              <a:solidFill>
                <a:srgbClr val="000000">
                  <a:alpha val="7000"/>
                </a:srgbClr>
              </a:solidFill>
            </a:endParaRPr>
          </a:p>
        </p:txBody>
      </p:sp>
      <p:sp>
        <p:nvSpPr>
          <p:cNvPr id="3" name="Title 2"/>
          <p:cNvSpPr>
            <a:spLocks noGrp="1"/>
          </p:cNvSpPr>
          <p:nvPr>
            <p:ph type="title"/>
          </p:nvPr>
        </p:nvSpPr>
        <p:spPr>
          <a:xfrm>
            <a:off x="427038" y="1150938"/>
            <a:ext cx="6583362" cy="955674"/>
          </a:xfrm>
        </p:spPr>
        <p:txBody>
          <a:bodyPr/>
          <a:lstStyle/>
          <a:p>
            <a:r>
              <a:rPr lang="en-US" dirty="0" smtClean="0">
                <a:solidFill>
                  <a:schemeClr val="bg1"/>
                </a:solidFill>
              </a:rPr>
              <a:t>Organization &amp; Leadership Development</a:t>
            </a:r>
            <a:endParaRPr lang="en-US" dirty="0">
              <a:solidFill>
                <a:schemeClr val="bg1"/>
              </a:solidFill>
            </a:endParaRPr>
          </a:p>
        </p:txBody>
      </p:sp>
      <p:sp>
        <p:nvSpPr>
          <p:cNvPr id="5" name="Text Placeholder 4"/>
          <p:cNvSpPr>
            <a:spLocks noGrp="1"/>
          </p:cNvSpPr>
          <p:nvPr>
            <p:ph type="body" sz="quarter" idx="14"/>
          </p:nvPr>
        </p:nvSpPr>
        <p:spPr>
          <a:xfrm>
            <a:off x="468317" y="2421705"/>
            <a:ext cx="8428033" cy="4068763"/>
          </a:xfrm>
        </p:spPr>
        <p:txBody>
          <a:bodyPr/>
          <a:lstStyle/>
          <a:p>
            <a:pPr>
              <a:spcAft>
                <a:spcPts val="0"/>
              </a:spcAft>
              <a:buClr>
                <a:srgbClr val="E7A614"/>
              </a:buClr>
            </a:pPr>
            <a:r>
              <a:rPr lang="en-US" sz="2200" dirty="0" smtClean="0">
                <a:cs typeface="Segoe UI" pitchFamily="34" charset="0"/>
              </a:rPr>
              <a:t>Sales Solutions</a:t>
            </a:r>
          </a:p>
          <a:p>
            <a:pPr>
              <a:spcAft>
                <a:spcPts val="0"/>
              </a:spcAft>
              <a:buClr>
                <a:srgbClr val="E7A614"/>
              </a:buClr>
            </a:pPr>
            <a:r>
              <a:rPr lang="en-US" sz="2200" dirty="0" smtClean="0">
                <a:cs typeface="Segoe UI" pitchFamily="34" charset="0"/>
              </a:rPr>
              <a:t>ERP Solutions</a:t>
            </a:r>
          </a:p>
          <a:p>
            <a:pPr>
              <a:spcAft>
                <a:spcPts val="0"/>
              </a:spcAft>
              <a:buClr>
                <a:srgbClr val="E7A614"/>
              </a:buClr>
            </a:pPr>
            <a:r>
              <a:rPr lang="en-US" sz="2200" dirty="0" smtClean="0">
                <a:cs typeface="Segoe UI" pitchFamily="34" charset="0"/>
              </a:rPr>
              <a:t>Organization Leadership</a:t>
            </a:r>
          </a:p>
          <a:p>
            <a:pPr>
              <a:spcAft>
                <a:spcPts val="0"/>
              </a:spcAft>
              <a:buClr>
                <a:srgbClr val="E7A614"/>
              </a:buClr>
            </a:pPr>
            <a:r>
              <a:rPr lang="en-US" sz="2200" dirty="0" smtClean="0">
                <a:cs typeface="Segoe UI" pitchFamily="34" charset="0"/>
              </a:rPr>
              <a:t>Executive Leadership Development Services</a:t>
            </a:r>
          </a:p>
          <a:p>
            <a:pPr>
              <a:spcAft>
                <a:spcPts val="0"/>
              </a:spcAft>
              <a:buClr>
                <a:srgbClr val="E7A614"/>
              </a:buClr>
            </a:pPr>
            <a:r>
              <a:rPr lang="en-US" sz="2200" dirty="0" smtClean="0">
                <a:cs typeface="Segoe UI" pitchFamily="34" charset="0"/>
              </a:rPr>
              <a:t>Coaching (Mentoring)</a:t>
            </a:r>
          </a:p>
          <a:p>
            <a:pPr>
              <a:spcAft>
                <a:spcPts val="0"/>
              </a:spcAft>
              <a:buClr>
                <a:srgbClr val="E7A614"/>
              </a:buClr>
            </a:pPr>
            <a:r>
              <a:rPr lang="en-US" sz="2200" dirty="0" smtClean="0">
                <a:cs typeface="Segoe UI" pitchFamily="34" charset="0"/>
              </a:rPr>
              <a:t>Organizational </a:t>
            </a:r>
            <a:r>
              <a:rPr lang="en-US" sz="2200" dirty="0">
                <a:cs typeface="Segoe UI" pitchFamily="34" charset="0"/>
              </a:rPr>
              <a:t>Change and Transition </a:t>
            </a:r>
            <a:r>
              <a:rPr lang="en-US" sz="2200" dirty="0" smtClean="0">
                <a:cs typeface="Segoe UI" pitchFamily="34" charset="0"/>
              </a:rPr>
              <a:t>Services</a:t>
            </a:r>
          </a:p>
          <a:p>
            <a:pPr>
              <a:spcAft>
                <a:spcPts val="0"/>
              </a:spcAft>
              <a:buClr>
                <a:srgbClr val="E7A614"/>
              </a:buClr>
            </a:pPr>
            <a:r>
              <a:rPr lang="en-US" sz="2200" dirty="0" smtClean="0">
                <a:cs typeface="Segoe UI" pitchFamily="34" charset="0"/>
              </a:rPr>
              <a:t>Platform Adoption Solutions</a:t>
            </a:r>
          </a:p>
          <a:p>
            <a:pPr>
              <a:spcAft>
                <a:spcPts val="0"/>
              </a:spcAft>
              <a:buClr>
                <a:srgbClr val="E7A614"/>
              </a:buClr>
            </a:pPr>
            <a:r>
              <a:rPr lang="en-US" sz="2200" dirty="0" smtClean="0">
                <a:cs typeface="Segoe UI" pitchFamily="34" charset="0"/>
              </a:rPr>
              <a:t>Customer Loyalty</a:t>
            </a:r>
          </a:p>
          <a:p>
            <a:pPr marL="0" indent="0">
              <a:spcAft>
                <a:spcPts val="500"/>
              </a:spcAft>
              <a:buClr>
                <a:srgbClr val="E7A614"/>
              </a:buClr>
              <a:buNone/>
            </a:pPr>
            <a:endParaRPr lang="en-US" dirty="0"/>
          </a:p>
        </p:txBody>
      </p:sp>
      <p:sp>
        <p:nvSpPr>
          <p:cNvPr id="6" name="Rectangle 5"/>
          <p:cNvSpPr/>
          <p:nvPr/>
        </p:nvSpPr>
        <p:spPr>
          <a:xfrm>
            <a:off x="266698" y="685"/>
            <a:ext cx="7572375" cy="1015663"/>
          </a:xfrm>
          <a:prstGeom prst="rect">
            <a:avLst/>
          </a:prstGeom>
        </p:spPr>
        <p:txBody>
          <a:bodyPr wrap="square">
            <a:spAutoFit/>
          </a:bodyPr>
          <a:lstStyle/>
          <a:p>
            <a:r>
              <a:rPr lang="en-US" sz="3000" dirty="0">
                <a:solidFill>
                  <a:schemeClr val="bg1"/>
                </a:solidFill>
              </a:rPr>
              <a:t>GP Strategies </a:t>
            </a:r>
            <a:endParaRPr lang="en-US" sz="3000" dirty="0" smtClean="0">
              <a:solidFill>
                <a:schemeClr val="bg1"/>
              </a:solidFill>
            </a:endParaRPr>
          </a:p>
          <a:p>
            <a:r>
              <a:rPr lang="en-US" sz="3000" dirty="0" smtClean="0">
                <a:solidFill>
                  <a:srgbClr val="0093D0"/>
                </a:solidFill>
              </a:rPr>
              <a:t>PERFORMANCE </a:t>
            </a:r>
            <a:r>
              <a:rPr lang="en-US" sz="3000" dirty="0">
                <a:solidFill>
                  <a:srgbClr val="0093D0"/>
                </a:solidFill>
              </a:rPr>
              <a:t>READINESS SOLUTIONS</a:t>
            </a:r>
            <a:endParaRPr lang="en-US" sz="30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6817" r="2884"/>
          <a:stretch/>
        </p:blipFill>
        <p:spPr>
          <a:xfrm>
            <a:off x="6290040" y="-38101"/>
            <a:ext cx="2853960" cy="3543301"/>
          </a:xfrm>
          <a:prstGeom prst="rect">
            <a:avLst/>
          </a:prstGeom>
        </p:spPr>
      </p:pic>
    </p:spTree>
    <p:extLst>
      <p:ext uri="{BB962C8B-B14F-4D97-AF65-F5344CB8AC3E}">
        <p14:creationId xmlns:p14="http://schemas.microsoft.com/office/powerpoint/2010/main" val="173320786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z="800" smtClean="0"/>
              <a:pPr/>
              <a:t>15</a:t>
            </a:fld>
            <a:endParaRPr lang="en-US" sz="800" dirty="0"/>
          </a:p>
        </p:txBody>
      </p:sp>
      <p:sp>
        <p:nvSpPr>
          <p:cNvPr id="12" name="TextBox 11"/>
          <p:cNvSpPr txBox="1"/>
          <p:nvPr/>
        </p:nvSpPr>
        <p:spPr>
          <a:xfrm>
            <a:off x="2564577" y="1502628"/>
            <a:ext cx="3581270" cy="1046440"/>
          </a:xfrm>
          <a:prstGeom prst="rect">
            <a:avLst/>
          </a:prstGeom>
          <a:noFill/>
        </p:spPr>
        <p:txBody>
          <a:bodyPr wrap="square" rtlCol="0">
            <a:spAutoFit/>
          </a:bodyPr>
          <a:lstStyle/>
          <a:p>
            <a:r>
              <a:rPr lang="en-US" sz="6200" dirty="0" smtClean="0">
                <a:solidFill>
                  <a:srgbClr val="000000">
                    <a:alpha val="22000"/>
                  </a:srgbClr>
                </a:solidFill>
              </a:rPr>
              <a:t>SERVICES</a:t>
            </a:r>
            <a:endParaRPr lang="en-US" sz="6200" dirty="0">
              <a:solidFill>
                <a:srgbClr val="000000">
                  <a:alpha val="22000"/>
                </a:srgbClr>
              </a:solidFill>
            </a:endParaRPr>
          </a:p>
        </p:txBody>
      </p:sp>
      <p:sp>
        <p:nvSpPr>
          <p:cNvPr id="8" name="Title 7"/>
          <p:cNvSpPr>
            <a:spLocks noGrp="1"/>
          </p:cNvSpPr>
          <p:nvPr>
            <p:ph type="title"/>
          </p:nvPr>
        </p:nvSpPr>
        <p:spPr>
          <a:xfrm>
            <a:off x="460375" y="1143001"/>
            <a:ext cx="8229600" cy="955674"/>
          </a:xfrm>
        </p:spPr>
        <p:txBody>
          <a:bodyPr/>
          <a:lstStyle/>
          <a:p>
            <a:r>
              <a:rPr lang="en-US" dirty="0">
                <a:solidFill>
                  <a:schemeClr val="bg1"/>
                </a:solidFill>
              </a:rPr>
              <a:t>Technical </a:t>
            </a:r>
            <a:r>
              <a:rPr lang="en-US" dirty="0" smtClean="0">
                <a:solidFill>
                  <a:schemeClr val="bg1"/>
                </a:solidFill>
              </a:rPr>
              <a:t>&amp; Engineering</a:t>
            </a:r>
            <a:endParaRPr lang="en-US" dirty="0">
              <a:solidFill>
                <a:schemeClr val="bg1"/>
              </a:solidFill>
            </a:endParaRPr>
          </a:p>
        </p:txBody>
      </p:sp>
      <p:sp>
        <p:nvSpPr>
          <p:cNvPr id="3" name="Text Placeholder 2"/>
          <p:cNvSpPr>
            <a:spLocks noGrp="1"/>
          </p:cNvSpPr>
          <p:nvPr>
            <p:ph type="body" sz="quarter" idx="14"/>
          </p:nvPr>
        </p:nvSpPr>
        <p:spPr>
          <a:xfrm>
            <a:off x="452953" y="2448104"/>
            <a:ext cx="8214758" cy="4183063"/>
          </a:xfrm>
        </p:spPr>
        <p:txBody>
          <a:bodyPr/>
          <a:lstStyle/>
          <a:p>
            <a:pPr>
              <a:spcAft>
                <a:spcPts val="500"/>
              </a:spcAft>
              <a:buClr>
                <a:srgbClr val="6B0975"/>
              </a:buClr>
            </a:pPr>
            <a:r>
              <a:rPr lang="en-US" sz="2200" dirty="0" smtClean="0">
                <a:cs typeface="Segoe UI" pitchFamily="34" charset="0"/>
              </a:rPr>
              <a:t>Energy, Oil &amp; Gas</a:t>
            </a:r>
          </a:p>
          <a:p>
            <a:pPr lvl="1">
              <a:spcAft>
                <a:spcPts val="500"/>
              </a:spcAft>
              <a:buClr>
                <a:srgbClr val="6B0975"/>
              </a:buClr>
            </a:pPr>
            <a:r>
              <a:rPr lang="en-US" sz="2200" spc="-60" dirty="0">
                <a:cs typeface="Segoe UI" pitchFamily="34" charset="0"/>
              </a:rPr>
              <a:t>Power Plant Performance Consulting and Operator </a:t>
            </a:r>
            <a:r>
              <a:rPr lang="en-US" sz="2200" spc="-60" dirty="0" smtClean="0">
                <a:cs typeface="Segoe UI" pitchFamily="34" charset="0"/>
              </a:rPr>
              <a:t>Training</a:t>
            </a:r>
          </a:p>
          <a:p>
            <a:pPr lvl="1">
              <a:spcAft>
                <a:spcPts val="500"/>
              </a:spcAft>
              <a:buClr>
                <a:srgbClr val="6B0975"/>
              </a:buClr>
            </a:pPr>
            <a:r>
              <a:rPr lang="en-US" sz="2200" spc="-60" dirty="0" smtClean="0">
                <a:cs typeface="Segoe UI" pitchFamily="34" charset="0"/>
              </a:rPr>
              <a:t>Design/Build/Maintenance </a:t>
            </a:r>
            <a:r>
              <a:rPr lang="en-US" sz="2200" spc="-60" dirty="0">
                <a:cs typeface="Segoe UI" pitchFamily="34" charset="0"/>
              </a:rPr>
              <a:t>of LNG, LCNG and Hydrogen Fueling </a:t>
            </a:r>
            <a:endParaRPr lang="en-US" sz="2200" spc="-60" dirty="0" smtClean="0">
              <a:cs typeface="Segoe UI" pitchFamily="34" charset="0"/>
            </a:endParaRPr>
          </a:p>
          <a:p>
            <a:pPr lvl="1">
              <a:spcAft>
                <a:spcPts val="500"/>
              </a:spcAft>
              <a:buClr>
                <a:srgbClr val="6B0975"/>
              </a:buClr>
            </a:pPr>
            <a:r>
              <a:rPr lang="en-US" sz="2200" spc="-60" dirty="0" err="1" smtClean="0">
                <a:cs typeface="Segoe UI" pitchFamily="34" charset="0"/>
              </a:rPr>
              <a:t>EtaPRO</a:t>
            </a:r>
            <a:r>
              <a:rPr lang="en-US" sz="2200" spc="-60" dirty="0" smtClean="0">
                <a:cs typeface="Segoe UI" pitchFamily="34" charset="0"/>
              </a:rPr>
              <a:t>™ and </a:t>
            </a:r>
            <a:r>
              <a:rPr lang="en-US" sz="2200" spc="-60" dirty="0" err="1" smtClean="0">
                <a:cs typeface="Segoe UI" pitchFamily="34" charset="0"/>
              </a:rPr>
              <a:t>GPiLearn</a:t>
            </a:r>
            <a:r>
              <a:rPr lang="en-US" sz="2200" spc="-60" baseline="30000" dirty="0" smtClean="0">
                <a:cs typeface="Segoe UI" pitchFamily="34" charset="0"/>
              </a:rPr>
              <a:t>+</a:t>
            </a:r>
            <a:r>
              <a:rPr lang="en-US" sz="2200" spc="-60" dirty="0" smtClean="0">
                <a:cs typeface="Segoe UI" pitchFamily="34" charset="0"/>
              </a:rPr>
              <a:t>™</a:t>
            </a:r>
            <a:endParaRPr lang="en-US" sz="2200" dirty="0">
              <a:cs typeface="Segoe UI" pitchFamily="34" charset="0"/>
            </a:endParaRPr>
          </a:p>
          <a:p>
            <a:pPr>
              <a:spcAft>
                <a:spcPts val="500"/>
              </a:spcAft>
              <a:buClr>
                <a:srgbClr val="6B0975"/>
              </a:buClr>
            </a:pPr>
            <a:r>
              <a:rPr lang="en-US" dirty="0" smtClean="0">
                <a:cs typeface="Segoe UI" pitchFamily="34" charset="0"/>
              </a:rPr>
              <a:t>Technical and Engineering</a:t>
            </a:r>
          </a:p>
          <a:p>
            <a:pPr lvl="1">
              <a:spcAft>
                <a:spcPts val="500"/>
              </a:spcAft>
              <a:buClr>
                <a:srgbClr val="6B0975"/>
              </a:buClr>
            </a:pPr>
            <a:r>
              <a:rPr lang="en-US" sz="2200" dirty="0" smtClean="0">
                <a:cs typeface="Segoe UI" pitchFamily="34" charset="0"/>
              </a:rPr>
              <a:t>Government</a:t>
            </a:r>
          </a:p>
          <a:p>
            <a:pPr lvl="1">
              <a:spcAft>
                <a:spcPts val="500"/>
              </a:spcAft>
              <a:buClr>
                <a:srgbClr val="6B0975"/>
              </a:buClr>
            </a:pPr>
            <a:r>
              <a:rPr lang="en-US" sz="2200" dirty="0" smtClean="0">
                <a:cs typeface="Segoe UI" pitchFamily="34" charset="0"/>
              </a:rPr>
              <a:t>Technical Documentation</a:t>
            </a:r>
          </a:p>
          <a:p>
            <a:pPr lvl="1">
              <a:spcAft>
                <a:spcPts val="500"/>
              </a:spcAft>
              <a:buClr>
                <a:srgbClr val="6B0975"/>
              </a:buClr>
            </a:pPr>
            <a:r>
              <a:rPr lang="en-US" sz="2200" dirty="0" smtClean="0">
                <a:cs typeface="Segoe UI" pitchFamily="34" charset="0"/>
              </a:rPr>
              <a:t>Maintenance </a:t>
            </a:r>
            <a:r>
              <a:rPr lang="en-US" sz="2200" dirty="0">
                <a:cs typeface="Segoe UI" pitchFamily="34" charset="0"/>
              </a:rPr>
              <a:t>and Reliability Training and </a:t>
            </a:r>
            <a:r>
              <a:rPr lang="en-US" sz="2200" dirty="0" smtClean="0">
                <a:cs typeface="Segoe UI" pitchFamily="34" charset="0"/>
              </a:rPr>
              <a:t>Tactics</a:t>
            </a:r>
          </a:p>
          <a:p>
            <a:pPr lvl="1">
              <a:spcAft>
                <a:spcPts val="500"/>
              </a:spcAft>
              <a:buClr>
                <a:srgbClr val="6B0975"/>
              </a:buClr>
            </a:pPr>
            <a:r>
              <a:rPr lang="en-US" sz="2200" dirty="0">
                <a:cs typeface="Segoe UI" pitchFamily="34" charset="0"/>
              </a:rPr>
              <a:t>Engineering Design/Construction </a:t>
            </a:r>
            <a:r>
              <a:rPr lang="en-US" sz="2200" dirty="0" smtClean="0">
                <a:cs typeface="Segoe UI" pitchFamily="34" charset="0"/>
              </a:rPr>
              <a:t>Management</a:t>
            </a:r>
          </a:p>
          <a:p>
            <a:pPr lvl="1">
              <a:spcAft>
                <a:spcPts val="500"/>
              </a:spcAft>
              <a:buClr>
                <a:srgbClr val="6B0975"/>
              </a:buClr>
            </a:pPr>
            <a:r>
              <a:rPr lang="en-US" sz="2200" spc="-60" dirty="0" smtClean="0">
                <a:cs typeface="Segoe UI" pitchFamily="34" charset="0"/>
              </a:rPr>
              <a:t>Process </a:t>
            </a:r>
            <a:r>
              <a:rPr lang="en-US" sz="2200" spc="-60" dirty="0">
                <a:cs typeface="Segoe UI" pitchFamily="34" charset="0"/>
              </a:rPr>
              <a:t>Safety, Risk Management and Compliance </a:t>
            </a:r>
            <a:r>
              <a:rPr lang="en-US" sz="2200" spc="-60" dirty="0" smtClean="0">
                <a:cs typeface="Segoe UI" pitchFamily="34" charset="0"/>
              </a:rPr>
              <a:t>Solutions</a:t>
            </a:r>
          </a:p>
        </p:txBody>
      </p:sp>
      <p:sp>
        <p:nvSpPr>
          <p:cNvPr id="9" name="Title 2"/>
          <p:cNvSpPr txBox="1">
            <a:spLocks/>
          </p:cNvSpPr>
          <p:nvPr/>
        </p:nvSpPr>
        <p:spPr>
          <a:xfrm>
            <a:off x="445532" y="1"/>
            <a:ext cx="8229600" cy="955674"/>
          </a:xfrm>
          <a:prstGeom prst="rect">
            <a:avLst/>
          </a:prstGeom>
        </p:spPr>
        <p:txBody>
          <a:bodyPr lIns="0" tIns="45720" rIns="0" bIns="0" anchor="ctr" anchorCtr="0"/>
          <a:lstStyle>
            <a:lvl1pPr algn="l" defTabSz="914400" rtl="0" eaLnBrk="1" latinLnBrk="0" hangingPunct="1">
              <a:lnSpc>
                <a:spcPts val="3300"/>
              </a:lnSpc>
              <a:spcBef>
                <a:spcPts val="600"/>
              </a:spcBef>
              <a:buNone/>
              <a:defRPr sz="3000" kern="1200">
                <a:solidFill>
                  <a:srgbClr val="343735"/>
                </a:solidFill>
                <a:latin typeface="Gill Sans MT" pitchFamily="34" charset="0"/>
                <a:ea typeface="+mj-ea"/>
                <a:cs typeface="+mj-cs"/>
              </a:defRPr>
            </a:lvl1pPr>
          </a:lstStyle>
          <a:p>
            <a:r>
              <a:rPr lang="en-US" dirty="0" smtClean="0">
                <a:solidFill>
                  <a:schemeClr val="bg1"/>
                </a:solidFill>
              </a:rPr>
              <a:t>GP Strategies </a:t>
            </a:r>
          </a:p>
          <a:p>
            <a:r>
              <a:rPr lang="en-US" dirty="0" smtClean="0">
                <a:solidFill>
                  <a:srgbClr val="0093D0"/>
                </a:solidFill>
              </a:rPr>
              <a:t>PROFESSIONAL &amp; TECHNICAL SERVICES</a:t>
            </a:r>
            <a:endParaRPr lang="en-US" dirty="0">
              <a:solidFill>
                <a:srgbClr val="0093D0"/>
              </a:solidFill>
            </a:endParaRPr>
          </a:p>
        </p:txBody>
      </p:sp>
      <p:sp>
        <p:nvSpPr>
          <p:cNvPr id="11" name="Rectangle 10"/>
          <p:cNvSpPr/>
          <p:nvPr/>
        </p:nvSpPr>
        <p:spPr>
          <a:xfrm>
            <a:off x="0" y="942975"/>
            <a:ext cx="9151937" cy="1371600"/>
          </a:xfrm>
          <a:prstGeom prst="rect">
            <a:avLst/>
          </a:prstGeom>
          <a:solidFill>
            <a:srgbClr val="5407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
          <p:cNvSpPr txBox="1">
            <a:spLocks/>
          </p:cNvSpPr>
          <p:nvPr/>
        </p:nvSpPr>
        <p:spPr>
          <a:xfrm>
            <a:off x="427038" y="1024791"/>
            <a:ext cx="6583362" cy="955674"/>
          </a:xfrm>
          <a:prstGeom prst="rect">
            <a:avLst/>
          </a:prstGeom>
        </p:spPr>
        <p:txBody>
          <a:bodyPr lIns="0" tIns="45720" rIns="0" bIns="0" anchor="ctr" anchorCtr="0"/>
          <a:lstStyle>
            <a:lvl1pPr algn="l" defTabSz="914400" rtl="0" eaLnBrk="1" latinLnBrk="0" hangingPunct="1">
              <a:lnSpc>
                <a:spcPts val="3300"/>
              </a:lnSpc>
              <a:spcBef>
                <a:spcPts val="600"/>
              </a:spcBef>
              <a:buNone/>
              <a:defRPr sz="3000" kern="1200">
                <a:solidFill>
                  <a:srgbClr val="343735"/>
                </a:solidFill>
                <a:latin typeface="Gill Sans MT" pitchFamily="34" charset="0"/>
                <a:ea typeface="+mj-ea"/>
                <a:cs typeface="+mj-cs"/>
              </a:defRPr>
            </a:lvl1pPr>
          </a:lstStyle>
          <a:p>
            <a:r>
              <a:rPr lang="en-US" dirty="0" smtClean="0">
                <a:solidFill>
                  <a:schemeClr val="bg1"/>
                </a:solidFill>
              </a:rPr>
              <a:t>Energy, Oil &amp; Gas</a:t>
            </a:r>
          </a:p>
          <a:p>
            <a:r>
              <a:rPr lang="en-US" dirty="0" smtClean="0">
                <a:solidFill>
                  <a:schemeClr val="bg1"/>
                </a:solidFill>
              </a:rPr>
              <a:t>Technical &amp; Engineering</a:t>
            </a:r>
            <a:endParaRPr lang="en-US"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7644"/>
          <a:stretch/>
        </p:blipFill>
        <p:spPr>
          <a:xfrm>
            <a:off x="6674307" y="9525"/>
            <a:ext cx="2477629" cy="2219325"/>
          </a:xfrm>
          <a:prstGeom prst="rect">
            <a:avLst/>
          </a:prstGeom>
        </p:spPr>
      </p:pic>
      <p:sp>
        <p:nvSpPr>
          <p:cNvPr id="18" name="TextBox 17"/>
          <p:cNvSpPr txBox="1"/>
          <p:nvPr/>
        </p:nvSpPr>
        <p:spPr>
          <a:xfrm>
            <a:off x="2716977" y="1502628"/>
            <a:ext cx="3581270" cy="1046440"/>
          </a:xfrm>
          <a:prstGeom prst="rect">
            <a:avLst/>
          </a:prstGeom>
          <a:noFill/>
        </p:spPr>
        <p:txBody>
          <a:bodyPr wrap="square" rtlCol="0">
            <a:spAutoFit/>
          </a:bodyPr>
          <a:lstStyle/>
          <a:p>
            <a:r>
              <a:rPr lang="en-US" sz="6200" dirty="0" smtClean="0">
                <a:solidFill>
                  <a:srgbClr val="000000">
                    <a:alpha val="22000"/>
                  </a:srgbClr>
                </a:solidFill>
              </a:rPr>
              <a:t>SERVICES</a:t>
            </a:r>
            <a:endParaRPr lang="en-US" sz="6200" dirty="0">
              <a:solidFill>
                <a:srgbClr val="000000">
                  <a:alpha val="22000"/>
                </a:srgbClr>
              </a:solidFill>
            </a:endParaRPr>
          </a:p>
        </p:txBody>
      </p:sp>
    </p:spTree>
    <p:extLst>
      <p:ext uri="{BB962C8B-B14F-4D97-AF65-F5344CB8AC3E}">
        <p14:creationId xmlns:p14="http://schemas.microsoft.com/office/powerpoint/2010/main" val="212309146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116" y="1038225"/>
            <a:ext cx="9138884" cy="1371600"/>
          </a:xfrm>
        </p:spPr>
      </p:pic>
      <p:sp>
        <p:nvSpPr>
          <p:cNvPr id="2" name="Slide Number Placeholder 1"/>
          <p:cNvSpPr>
            <a:spLocks noGrp="1"/>
          </p:cNvSpPr>
          <p:nvPr>
            <p:ph type="sldNum" sz="quarter" idx="11"/>
          </p:nvPr>
        </p:nvSpPr>
        <p:spPr/>
        <p:txBody>
          <a:bodyPr/>
          <a:lstStyle/>
          <a:p>
            <a:fld id="{02C8D0DF-C1CD-41D2-A83F-355550C212EF}" type="slidenum">
              <a:rPr lang="en-US" sz="800" smtClean="0"/>
              <a:pPr/>
              <a:t>16</a:t>
            </a:fld>
            <a:endParaRPr lang="en-US" sz="800" dirty="0"/>
          </a:p>
        </p:txBody>
      </p:sp>
      <p:sp>
        <p:nvSpPr>
          <p:cNvPr id="3" name="Text Placeholder 2"/>
          <p:cNvSpPr>
            <a:spLocks noGrp="1"/>
          </p:cNvSpPr>
          <p:nvPr>
            <p:ph type="body" sz="quarter" idx="14"/>
          </p:nvPr>
        </p:nvSpPr>
        <p:spPr/>
        <p:txBody>
          <a:bodyPr/>
          <a:lstStyle/>
          <a:p>
            <a:pPr lvl="0"/>
            <a:r>
              <a:rPr lang="en-US" dirty="0" smtClean="0"/>
              <a:t>Strong incremental operating margins</a:t>
            </a:r>
          </a:p>
          <a:p>
            <a:pPr lvl="0"/>
            <a:r>
              <a:rPr lang="en-US" dirty="0" smtClean="0"/>
              <a:t>Variable cost structure</a:t>
            </a:r>
          </a:p>
          <a:p>
            <a:pPr lvl="0"/>
            <a:r>
              <a:rPr lang="en-US" dirty="0" smtClean="0"/>
              <a:t>Strong cash flow </a:t>
            </a:r>
          </a:p>
          <a:p>
            <a:pPr lvl="0"/>
            <a:r>
              <a:rPr lang="en-US" dirty="0" smtClean="0"/>
              <a:t>$65 million credit facility</a:t>
            </a:r>
          </a:p>
          <a:p>
            <a:pPr lvl="0"/>
            <a:r>
              <a:rPr lang="en-US" dirty="0" smtClean="0"/>
              <a:t>Recurring client base</a:t>
            </a:r>
          </a:p>
          <a:p>
            <a:pPr lvl="0"/>
            <a:r>
              <a:rPr lang="en-US" dirty="0" smtClean="0"/>
              <a:t>Backlog visibility</a:t>
            </a:r>
            <a:endParaRPr lang="en-US" dirty="0"/>
          </a:p>
        </p:txBody>
      </p:sp>
      <p:sp>
        <p:nvSpPr>
          <p:cNvPr id="5" name="Title 4"/>
          <p:cNvSpPr>
            <a:spLocks noGrp="1"/>
          </p:cNvSpPr>
          <p:nvPr>
            <p:ph type="title"/>
          </p:nvPr>
        </p:nvSpPr>
        <p:spPr/>
        <p:txBody>
          <a:bodyPr/>
          <a:lstStyle/>
          <a:p>
            <a:r>
              <a:rPr lang="en-US" dirty="0" smtClean="0">
                <a:solidFill>
                  <a:schemeClr val="bg1"/>
                </a:solidFill>
              </a:rPr>
              <a:t>Strong </a:t>
            </a:r>
            <a:r>
              <a:rPr lang="en-US" dirty="0" smtClean="0">
                <a:solidFill>
                  <a:srgbClr val="0093D0"/>
                </a:solidFill>
              </a:rPr>
              <a:t>FINANCIAL POSITION</a:t>
            </a:r>
            <a:endParaRPr lang="en-US" dirty="0">
              <a:solidFill>
                <a:srgbClr val="0093D0"/>
              </a:solidFill>
            </a:endParaRPr>
          </a:p>
        </p:txBody>
      </p:sp>
      <p:grpSp>
        <p:nvGrpSpPr>
          <p:cNvPr id="4" name="Group 3"/>
          <p:cNvGrpSpPr/>
          <p:nvPr/>
        </p:nvGrpSpPr>
        <p:grpSpPr>
          <a:xfrm>
            <a:off x="6563998" y="1609087"/>
            <a:ext cx="2370452" cy="2333502"/>
            <a:chOff x="6563998" y="1609087"/>
            <a:chExt cx="2370452" cy="2333502"/>
          </a:xfrm>
        </p:grpSpPr>
        <p:sp>
          <p:nvSpPr>
            <p:cNvPr id="23" name="Oval 22"/>
            <p:cNvSpPr/>
            <p:nvPr/>
          </p:nvSpPr>
          <p:spPr>
            <a:xfrm>
              <a:off x="6641509" y="1686935"/>
              <a:ext cx="2168335" cy="2177806"/>
            </a:xfrm>
            <a:prstGeom prst="ellipse">
              <a:avLst/>
            </a:prstGeom>
            <a:solidFill>
              <a:schemeClr val="bg2"/>
            </a:solidFill>
            <a:ln w="28575">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571" y="2144013"/>
              <a:ext cx="1342210" cy="1263650"/>
            </a:xfrm>
            <a:prstGeom prst="rect">
              <a:avLst/>
            </a:prstGeom>
          </p:spPr>
        </p:pic>
        <p:sp>
          <p:nvSpPr>
            <p:cNvPr id="20" name="Oval 19"/>
            <p:cNvSpPr/>
            <p:nvPr/>
          </p:nvSpPr>
          <p:spPr>
            <a:xfrm>
              <a:off x="6641509" y="1629368"/>
              <a:ext cx="2292941" cy="22929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563998" y="1609087"/>
              <a:ext cx="2323355" cy="2333502"/>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383606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mtClean="0"/>
              <a:pPr/>
              <a:t>17</a:t>
            </a:fld>
            <a:endParaRPr lang="en-US" dirty="0"/>
          </a:p>
        </p:txBody>
      </p:sp>
      <p:sp>
        <p:nvSpPr>
          <p:cNvPr id="3" name="Title 2"/>
          <p:cNvSpPr>
            <a:spLocks noGrp="1"/>
          </p:cNvSpPr>
          <p:nvPr>
            <p:ph type="title"/>
          </p:nvPr>
        </p:nvSpPr>
        <p:spPr/>
        <p:txBody>
          <a:bodyPr/>
          <a:lstStyle/>
          <a:p>
            <a:r>
              <a:rPr lang="en-US" dirty="0" smtClean="0">
                <a:solidFill>
                  <a:schemeClr val="bg1"/>
                </a:solidFill>
              </a:rPr>
              <a:t>GP Strategies </a:t>
            </a:r>
            <a:r>
              <a:rPr lang="en-US" dirty="0" smtClean="0">
                <a:solidFill>
                  <a:srgbClr val="0093D0"/>
                </a:solidFill>
              </a:rPr>
              <a:t>REVENUE</a:t>
            </a:r>
            <a:endParaRPr lang="en-US" dirty="0">
              <a:solidFill>
                <a:srgbClr val="0093D0"/>
              </a:solidFill>
            </a:endParaRPr>
          </a:p>
        </p:txBody>
      </p:sp>
      <p:graphicFrame>
        <p:nvGraphicFramePr>
          <p:cNvPr id="12" name="Object 2"/>
          <p:cNvGraphicFramePr>
            <a:graphicFrameLocks noChangeAspect="1"/>
          </p:cNvGraphicFramePr>
          <p:nvPr>
            <p:extLst>
              <p:ext uri="{D42A27DB-BD31-4B8C-83A1-F6EECF244321}">
                <p14:modId xmlns:p14="http://schemas.microsoft.com/office/powerpoint/2010/main" val="1697951344"/>
              </p:ext>
            </p:extLst>
          </p:nvPr>
        </p:nvGraphicFramePr>
        <p:xfrm>
          <a:off x="343128" y="1558017"/>
          <a:ext cx="8266034" cy="477671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5786" r="17691"/>
          <a:stretch/>
        </p:blipFill>
        <p:spPr>
          <a:xfrm>
            <a:off x="5867400" y="0"/>
            <a:ext cx="3276600" cy="1664810"/>
          </a:xfrm>
          <a:prstGeom prst="rect">
            <a:avLst/>
          </a:prstGeom>
        </p:spPr>
      </p:pic>
      <p:sp>
        <p:nvSpPr>
          <p:cNvPr id="4" name="TextBox 3"/>
          <p:cNvSpPr txBox="1"/>
          <p:nvPr/>
        </p:nvSpPr>
        <p:spPr>
          <a:xfrm>
            <a:off x="1920240" y="2567940"/>
            <a:ext cx="762000" cy="307777"/>
          </a:xfrm>
          <a:prstGeom prst="rect">
            <a:avLst/>
          </a:prstGeom>
          <a:noFill/>
        </p:spPr>
        <p:txBody>
          <a:bodyPr wrap="square" rtlCol="0">
            <a:spAutoFit/>
          </a:bodyPr>
          <a:lstStyle/>
          <a:p>
            <a:r>
              <a:rPr lang="en-US" sz="1400" b="1" dirty="0" smtClean="0"/>
              <a:t>$401.6</a:t>
            </a:r>
            <a:endParaRPr lang="en-US" sz="1400" b="1" dirty="0"/>
          </a:p>
        </p:txBody>
      </p:sp>
      <p:sp>
        <p:nvSpPr>
          <p:cNvPr id="7" name="TextBox 6"/>
          <p:cNvSpPr txBox="1"/>
          <p:nvPr/>
        </p:nvSpPr>
        <p:spPr>
          <a:xfrm>
            <a:off x="3055620" y="2354580"/>
            <a:ext cx="762000" cy="307777"/>
          </a:xfrm>
          <a:prstGeom prst="rect">
            <a:avLst/>
          </a:prstGeom>
          <a:noFill/>
        </p:spPr>
        <p:txBody>
          <a:bodyPr wrap="square" rtlCol="0">
            <a:spAutoFit/>
          </a:bodyPr>
          <a:lstStyle/>
          <a:p>
            <a:r>
              <a:rPr lang="en-US" sz="1400" b="1" dirty="0" smtClean="0"/>
              <a:t>$436.7</a:t>
            </a:r>
            <a:endParaRPr lang="en-US" sz="1400" b="1" dirty="0"/>
          </a:p>
        </p:txBody>
      </p:sp>
      <p:sp>
        <p:nvSpPr>
          <p:cNvPr id="8" name="TextBox 7"/>
          <p:cNvSpPr txBox="1"/>
          <p:nvPr/>
        </p:nvSpPr>
        <p:spPr>
          <a:xfrm>
            <a:off x="4179332" y="2046803"/>
            <a:ext cx="762000" cy="307777"/>
          </a:xfrm>
          <a:prstGeom prst="rect">
            <a:avLst/>
          </a:prstGeom>
          <a:noFill/>
        </p:spPr>
        <p:txBody>
          <a:bodyPr wrap="square" rtlCol="0">
            <a:spAutoFit/>
          </a:bodyPr>
          <a:lstStyle/>
          <a:p>
            <a:r>
              <a:rPr lang="en-US" sz="1400" b="1" dirty="0" smtClean="0"/>
              <a:t>$501.9</a:t>
            </a:r>
            <a:endParaRPr lang="en-US" sz="1400" b="1" dirty="0"/>
          </a:p>
        </p:txBody>
      </p:sp>
      <p:sp>
        <p:nvSpPr>
          <p:cNvPr id="9" name="TextBox 8"/>
          <p:cNvSpPr txBox="1"/>
          <p:nvPr/>
        </p:nvSpPr>
        <p:spPr>
          <a:xfrm>
            <a:off x="5283756" y="2113263"/>
            <a:ext cx="762000" cy="307777"/>
          </a:xfrm>
          <a:prstGeom prst="rect">
            <a:avLst/>
          </a:prstGeom>
          <a:noFill/>
        </p:spPr>
        <p:txBody>
          <a:bodyPr wrap="square" rtlCol="0">
            <a:spAutoFit/>
          </a:bodyPr>
          <a:lstStyle/>
          <a:p>
            <a:r>
              <a:rPr lang="en-US" sz="1400" b="1" dirty="0" smtClean="0"/>
              <a:t>$490.3</a:t>
            </a:r>
            <a:endParaRPr lang="en-US" sz="1400" b="1" dirty="0"/>
          </a:p>
        </p:txBody>
      </p:sp>
      <p:sp>
        <p:nvSpPr>
          <p:cNvPr id="10" name="TextBox 9"/>
          <p:cNvSpPr txBox="1"/>
          <p:nvPr/>
        </p:nvSpPr>
        <p:spPr>
          <a:xfrm>
            <a:off x="6394263" y="2813009"/>
            <a:ext cx="762000" cy="307777"/>
          </a:xfrm>
          <a:prstGeom prst="rect">
            <a:avLst/>
          </a:prstGeom>
          <a:noFill/>
        </p:spPr>
        <p:txBody>
          <a:bodyPr wrap="square" rtlCol="0">
            <a:spAutoFit/>
          </a:bodyPr>
          <a:lstStyle/>
          <a:p>
            <a:r>
              <a:rPr lang="en-US" sz="1400" b="1" dirty="0" smtClean="0"/>
              <a:t>$363.8</a:t>
            </a:r>
            <a:endParaRPr lang="en-US" sz="1400" b="1" dirty="0"/>
          </a:p>
        </p:txBody>
      </p:sp>
      <p:sp>
        <p:nvSpPr>
          <p:cNvPr id="11" name="TextBox 10"/>
          <p:cNvSpPr txBox="1"/>
          <p:nvPr/>
        </p:nvSpPr>
        <p:spPr>
          <a:xfrm>
            <a:off x="7521002" y="2875717"/>
            <a:ext cx="762000" cy="307777"/>
          </a:xfrm>
          <a:prstGeom prst="rect">
            <a:avLst/>
          </a:prstGeom>
          <a:noFill/>
        </p:spPr>
        <p:txBody>
          <a:bodyPr wrap="square" rtlCol="0">
            <a:spAutoFit/>
          </a:bodyPr>
          <a:lstStyle/>
          <a:p>
            <a:r>
              <a:rPr lang="en-US" sz="1400" b="1" dirty="0" smtClean="0"/>
              <a:t>$363.3</a:t>
            </a:r>
            <a:endParaRPr lang="en-US" sz="1400" b="1" dirty="0"/>
          </a:p>
        </p:txBody>
      </p:sp>
      <p:sp>
        <p:nvSpPr>
          <p:cNvPr id="13" name="Rectangle 12"/>
          <p:cNvSpPr/>
          <p:nvPr/>
        </p:nvSpPr>
        <p:spPr>
          <a:xfrm>
            <a:off x="2002172" y="5847541"/>
            <a:ext cx="360727" cy="16777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34740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6194" y="1117178"/>
            <a:ext cx="2480266" cy="1284967"/>
          </a:xfrm>
          <a:prstGeom prst="rect">
            <a:avLst/>
          </a:prstGeom>
          <a:noFill/>
        </p:spPr>
        <p:txBody>
          <a:bodyPr wrap="square" rtlCol="0">
            <a:spAutoFit/>
          </a:bodyPr>
          <a:lstStyle/>
          <a:p>
            <a:pPr>
              <a:lnSpc>
                <a:spcPts val="3100"/>
              </a:lnSpc>
            </a:pPr>
            <a:r>
              <a:rPr lang="en-US" dirty="0" smtClean="0">
                <a:solidFill>
                  <a:srgbClr val="343735"/>
                </a:solidFill>
              </a:rPr>
              <a:t>Over</a:t>
            </a:r>
            <a:r>
              <a:rPr lang="en-US" sz="2000" dirty="0" smtClean="0">
                <a:solidFill>
                  <a:srgbClr val="343735"/>
                </a:solidFill>
              </a:rPr>
              <a:t> </a:t>
            </a:r>
            <a:r>
              <a:rPr lang="en-US" sz="3200" dirty="0" smtClean="0">
                <a:solidFill>
                  <a:srgbClr val="0093D0"/>
                </a:solidFill>
                <a:latin typeface="Gill Sans MT" panose="020B0502020104020203" pitchFamily="34" charset="0"/>
              </a:rPr>
              <a:t>50</a:t>
            </a:r>
            <a:r>
              <a:rPr lang="en-US" sz="2000" dirty="0" smtClean="0">
                <a:solidFill>
                  <a:srgbClr val="343735"/>
                </a:solidFill>
                <a:effectLst>
                  <a:outerShdw blurRad="76200" dist="38100" dir="5400000" algn="tl">
                    <a:srgbClr val="000000">
                      <a:alpha val="48000"/>
                    </a:srgbClr>
                  </a:outerShdw>
                </a:effectLst>
              </a:rPr>
              <a:t> </a:t>
            </a:r>
            <a:r>
              <a:rPr lang="en-US" dirty="0" smtClean="0">
                <a:solidFill>
                  <a:srgbClr val="343735"/>
                </a:solidFill>
              </a:rPr>
              <a:t>years of </a:t>
            </a:r>
            <a:r>
              <a:rPr lang="en-US" sz="2000" dirty="0" smtClean="0">
                <a:solidFill>
                  <a:srgbClr val="343735"/>
                </a:solidFill>
              </a:rPr>
              <a:t/>
            </a:r>
            <a:br>
              <a:rPr lang="en-US" sz="2000" dirty="0" smtClean="0">
                <a:solidFill>
                  <a:srgbClr val="343735"/>
                </a:solidFill>
              </a:rPr>
            </a:br>
            <a:r>
              <a:rPr lang="en-US" sz="3200" dirty="0" smtClean="0">
                <a:solidFill>
                  <a:srgbClr val="0093D0"/>
                </a:solidFill>
              </a:rPr>
              <a:t>SEASONED </a:t>
            </a:r>
            <a:br>
              <a:rPr lang="en-US" sz="3200" dirty="0" smtClean="0">
                <a:solidFill>
                  <a:srgbClr val="0093D0"/>
                </a:solidFill>
              </a:rPr>
            </a:br>
            <a:r>
              <a:rPr lang="en-US" sz="3200" dirty="0" smtClean="0">
                <a:solidFill>
                  <a:srgbClr val="0093D0"/>
                </a:solidFill>
              </a:rPr>
              <a:t>INSIGHTS</a:t>
            </a:r>
            <a:endParaRPr lang="en-US" sz="3200" dirty="0">
              <a:solidFill>
                <a:schemeClr val="bg1"/>
              </a:solidFill>
              <a:effectLst>
                <a:outerShdw blurRad="76200" dist="38100" dir="5400000" algn="tl">
                  <a:srgbClr val="000000">
                    <a:alpha val="48000"/>
                  </a:srgbClr>
                </a:outerShdw>
              </a:effectLst>
            </a:endParaRPr>
          </a:p>
        </p:txBody>
      </p:sp>
      <p:sp>
        <p:nvSpPr>
          <p:cNvPr id="3" name="Title 2"/>
          <p:cNvSpPr>
            <a:spLocks noGrp="1"/>
          </p:cNvSpPr>
          <p:nvPr>
            <p:ph type="title"/>
          </p:nvPr>
        </p:nvSpPr>
        <p:spPr/>
        <p:txBody>
          <a:bodyPr/>
          <a:lstStyle/>
          <a:p>
            <a:r>
              <a:rPr lang="en-US" dirty="0" smtClean="0"/>
              <a:t>Serving a Diverse </a:t>
            </a:r>
            <a:r>
              <a:rPr lang="en-US" dirty="0" smtClean="0">
                <a:solidFill>
                  <a:srgbClr val="0093D0"/>
                </a:solidFill>
              </a:rPr>
              <a:t>CLIENT BASE</a:t>
            </a:r>
            <a:endParaRPr lang="en-US" dirty="0">
              <a:solidFill>
                <a:srgbClr val="0093D0"/>
              </a:solidFill>
            </a:endParaRPr>
          </a:p>
        </p:txBody>
      </p:sp>
      <p:sp>
        <p:nvSpPr>
          <p:cNvPr id="24" name="Slide Number Placeholder 1"/>
          <p:cNvSpPr>
            <a:spLocks noGrp="1"/>
          </p:cNvSpPr>
          <p:nvPr>
            <p:ph type="sldNum" sz="quarter" idx="11"/>
          </p:nvPr>
        </p:nvSpPr>
        <p:spPr/>
        <p:txBody>
          <a:bodyPr/>
          <a:lstStyle/>
          <a:p>
            <a:fld id="{02C8D0DF-C1CD-41D2-A83F-355550C212EF}" type="slidenum">
              <a:rPr lang="en-US" smtClean="0"/>
              <a:pPr/>
              <a:t>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9" y="1561550"/>
            <a:ext cx="8353417" cy="5613578"/>
          </a:xfrm>
          <a:prstGeom prst="rect">
            <a:avLst/>
          </a:prstGeom>
        </p:spPr>
      </p:pic>
    </p:spTree>
    <p:extLst>
      <p:ext uri="{BB962C8B-B14F-4D97-AF65-F5344CB8AC3E}">
        <p14:creationId xmlns:p14="http://schemas.microsoft.com/office/powerpoint/2010/main" val="5846871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mtClean="0"/>
              <a:pPr/>
              <a:t>19</a:t>
            </a:fld>
            <a:endParaRPr lang="en-US" dirty="0"/>
          </a:p>
        </p:txBody>
      </p:sp>
      <p:sp>
        <p:nvSpPr>
          <p:cNvPr id="3" name="Title 2"/>
          <p:cNvSpPr>
            <a:spLocks noGrp="1"/>
          </p:cNvSpPr>
          <p:nvPr>
            <p:ph type="title"/>
          </p:nvPr>
        </p:nvSpPr>
        <p:spPr/>
        <p:txBody>
          <a:bodyPr/>
          <a:lstStyle/>
          <a:p>
            <a:r>
              <a:rPr lang="en-US" dirty="0" smtClean="0">
                <a:solidFill>
                  <a:schemeClr val="bg1"/>
                </a:solidFill>
              </a:rPr>
              <a:t>GP Strategies</a:t>
            </a:r>
            <a:r>
              <a:rPr lang="en-US" dirty="0" smtClean="0">
                <a:solidFill>
                  <a:srgbClr val="0093D0"/>
                </a:solidFill>
              </a:rPr>
              <a:t> EBITDA</a:t>
            </a:r>
            <a:endParaRPr lang="en-US" dirty="0">
              <a:solidFill>
                <a:srgbClr val="0093D0"/>
              </a:solidFill>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760622007"/>
              </p:ext>
            </p:extLst>
          </p:nvPr>
        </p:nvGraphicFramePr>
        <p:xfrm>
          <a:off x="347476" y="1409517"/>
          <a:ext cx="8367899" cy="454505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5786" r="17691"/>
          <a:stretch/>
        </p:blipFill>
        <p:spPr>
          <a:xfrm>
            <a:off x="5867400" y="0"/>
            <a:ext cx="3276600" cy="1664810"/>
          </a:xfrm>
          <a:prstGeom prst="rect">
            <a:avLst/>
          </a:prstGeom>
        </p:spPr>
      </p:pic>
      <p:sp>
        <p:nvSpPr>
          <p:cNvPr id="7" name="TextBox 6"/>
          <p:cNvSpPr txBox="1"/>
          <p:nvPr/>
        </p:nvSpPr>
        <p:spPr>
          <a:xfrm>
            <a:off x="1494402" y="5812592"/>
            <a:ext cx="7180730" cy="677108"/>
          </a:xfrm>
          <a:prstGeom prst="rect">
            <a:avLst/>
          </a:prstGeom>
          <a:noFill/>
        </p:spPr>
        <p:txBody>
          <a:bodyPr wrap="square" rtlCol="0">
            <a:spAutoFit/>
          </a:bodyPr>
          <a:lstStyle/>
          <a:p>
            <a:r>
              <a:rPr lang="en-US" sz="1200" b="1" i="1" dirty="0" smtClean="0">
                <a:solidFill>
                  <a:srgbClr val="0093D0"/>
                </a:solidFill>
              </a:rPr>
              <a:t>*Inclusive of Currency Losses, Restructuring &amp; Contingent Consideration totaling $4.0M in 2015.</a:t>
            </a:r>
          </a:p>
          <a:p>
            <a:r>
              <a:rPr lang="en-US" sz="1200" b="1" i="1" dirty="0" smtClean="0">
                <a:solidFill>
                  <a:srgbClr val="0093D0"/>
                </a:solidFill>
              </a:rPr>
              <a:t>**Inclusive of severance of $0.5M in 2016.</a:t>
            </a:r>
          </a:p>
          <a:p>
            <a:endParaRPr lang="en-US" sz="1400" dirty="0"/>
          </a:p>
        </p:txBody>
      </p:sp>
    </p:spTree>
    <p:extLst>
      <p:ext uri="{BB962C8B-B14F-4D97-AF65-F5344CB8AC3E}">
        <p14:creationId xmlns:p14="http://schemas.microsoft.com/office/powerpoint/2010/main" val="9755680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2C8D0DF-C1CD-41D2-A83F-355550C212EF}" type="slidenum">
              <a:rPr lang="en-US" smtClean="0"/>
              <a:pPr/>
              <a:t>2</a:t>
            </a:fld>
            <a:endParaRPr lang="en-US" dirty="0"/>
          </a:p>
        </p:txBody>
      </p:sp>
      <p:sp>
        <p:nvSpPr>
          <p:cNvPr id="9" name="Title 1"/>
          <p:cNvSpPr>
            <a:spLocks noGrp="1"/>
          </p:cNvSpPr>
          <p:nvPr>
            <p:ph type="title"/>
          </p:nvPr>
        </p:nvSpPr>
        <p:spPr>
          <a:xfrm>
            <a:off x="438150" y="1"/>
            <a:ext cx="8229600" cy="955674"/>
          </a:xfrm>
          <a:prstGeom prst="rect">
            <a:avLst/>
          </a:prstGeom>
        </p:spPr>
        <p:txBody>
          <a:bodyPr/>
          <a:lstStyle/>
          <a:p>
            <a:r>
              <a:rPr lang="en-US" sz="3600" spc="-60" dirty="0" smtClean="0">
                <a:solidFill>
                  <a:srgbClr val="0093D0"/>
                </a:solidFill>
              </a:rPr>
              <a:t>Safe Harbor</a:t>
            </a:r>
          </a:p>
        </p:txBody>
      </p:sp>
      <p:sp>
        <p:nvSpPr>
          <p:cNvPr id="30" name="Text Placeholder 27"/>
          <p:cNvSpPr>
            <a:spLocks noGrp="1"/>
          </p:cNvSpPr>
          <p:nvPr>
            <p:ph type="body" sz="quarter" idx="4294967295"/>
          </p:nvPr>
        </p:nvSpPr>
        <p:spPr>
          <a:xfrm>
            <a:off x="390525" y="1453533"/>
            <a:ext cx="8186737" cy="2880341"/>
          </a:xfrm>
          <a:prstGeom prst="rect">
            <a:avLst/>
          </a:prstGeom>
        </p:spPr>
        <p:txBody>
          <a:bodyPr/>
          <a:lstStyle/>
          <a:p>
            <a:pPr marL="0" lvl="0" indent="0">
              <a:lnSpc>
                <a:spcPct val="120000"/>
              </a:lnSpc>
              <a:spcBef>
                <a:spcPts val="0"/>
              </a:spcBef>
              <a:buNone/>
            </a:pPr>
            <a:r>
              <a:rPr lang="en-GB" sz="1100" dirty="0"/>
              <a:t>This presentation has been prepared by GP Strategies. This presentation does not constitute </a:t>
            </a:r>
            <a:r>
              <a:rPr lang="en-GB" sz="1100" dirty="0" smtClean="0"/>
              <a:t/>
            </a:r>
            <a:br>
              <a:rPr lang="en-GB" sz="1100" dirty="0" smtClean="0"/>
            </a:br>
            <a:r>
              <a:rPr lang="en-GB" sz="1100" dirty="0" smtClean="0"/>
              <a:t>an </a:t>
            </a:r>
            <a:r>
              <a:rPr lang="en-GB" sz="1100" dirty="0"/>
              <a:t>offer to any </a:t>
            </a:r>
            <a:r>
              <a:rPr lang="en-GB" sz="1100" dirty="0" smtClean="0"/>
              <a:t>person or </a:t>
            </a:r>
            <a:r>
              <a:rPr lang="en-GB" sz="1100" dirty="0"/>
              <a:t>to the general public to acquire securities issued in any jurisdiction or </a:t>
            </a:r>
            <a:r>
              <a:rPr lang="en-GB" sz="1100" dirty="0" smtClean="0"/>
              <a:t/>
            </a:r>
            <a:br>
              <a:rPr lang="en-GB" sz="1100" dirty="0" smtClean="0"/>
            </a:br>
            <a:r>
              <a:rPr lang="en-GB" sz="1100" dirty="0" smtClean="0"/>
              <a:t>an </a:t>
            </a:r>
            <a:r>
              <a:rPr lang="en-GB" sz="1100" dirty="0"/>
              <a:t>inducement to enter into investment activity.</a:t>
            </a:r>
          </a:p>
          <a:p>
            <a:pPr marL="0" lvl="0" indent="0">
              <a:lnSpc>
                <a:spcPct val="120000"/>
              </a:lnSpc>
              <a:spcBef>
                <a:spcPts val="0"/>
              </a:spcBef>
              <a:buNone/>
            </a:pPr>
            <a:endParaRPr lang="en-GB" sz="800" dirty="0"/>
          </a:p>
          <a:p>
            <a:pPr marL="0" lvl="0" indent="0">
              <a:lnSpc>
                <a:spcPct val="120000"/>
              </a:lnSpc>
              <a:spcBef>
                <a:spcPts val="0"/>
              </a:spcBef>
              <a:buNone/>
            </a:pPr>
            <a:r>
              <a:rPr lang="en-GB" sz="1100" dirty="0"/>
              <a:t>The information contained in this presentation has not been independently verified. No representation or warranty expressed or implied is made as to, and no reliance should be placed on, the fairness, accuracy, completeness or correctness of the information or the opinions contained herein.  The Company or any of its respective affiliates shall not have any liability whatsoever (in negligence or otherwise) for any loss howsoever arising from any use of this presentation or its contents or otherwise arising in connection with the presentation.</a:t>
            </a:r>
          </a:p>
          <a:p>
            <a:pPr marL="0" lvl="0" indent="0">
              <a:lnSpc>
                <a:spcPct val="120000"/>
              </a:lnSpc>
              <a:spcBef>
                <a:spcPts val="0"/>
              </a:spcBef>
              <a:buNone/>
            </a:pPr>
            <a:endParaRPr lang="en-GB" sz="800" dirty="0"/>
          </a:p>
          <a:p>
            <a:pPr marL="0" lvl="0" indent="0">
              <a:lnSpc>
                <a:spcPct val="120000"/>
              </a:lnSpc>
              <a:spcBef>
                <a:spcPts val="0"/>
              </a:spcBef>
              <a:buNone/>
            </a:pPr>
            <a:r>
              <a:rPr lang="en-GB" sz="1100" dirty="0"/>
              <a:t>This presentation is only for persons having professional experience in matters relating to investments and must not be acted or relied on by persons who are not such persons.</a:t>
            </a:r>
          </a:p>
          <a:p>
            <a:pPr marL="0" lvl="0" indent="0">
              <a:lnSpc>
                <a:spcPct val="120000"/>
              </a:lnSpc>
              <a:spcBef>
                <a:spcPts val="0"/>
              </a:spcBef>
              <a:buNone/>
            </a:pPr>
            <a:endParaRPr lang="en-GB" sz="800" dirty="0"/>
          </a:p>
          <a:p>
            <a:pPr marL="0" lvl="0" indent="0">
              <a:lnSpc>
                <a:spcPct val="120000"/>
              </a:lnSpc>
              <a:spcBef>
                <a:spcPts val="0"/>
              </a:spcBef>
              <a:buNone/>
            </a:pPr>
            <a:r>
              <a:rPr lang="en-GB" sz="1100" dirty="0"/>
              <a:t>This presentation includes ‘forward-looking statements’.  These statements contain the words “anticipate”, “believe”, “intend”, “estimate”, “expect” and words of similar meaning.  All statements other than statements of historical facts included in this presentation, including, without limitation, those regarding the Company’s financial position, business strategy, plans and objectives of management for future operations (including development plans and objectives relating to the Company’s products and services) are forward-looking statements.  Such forward-looking statements involve known and unknown risks, uncertainties and other important factors that could cause the actual results, performance or achievements of the Company to be materially different from future results, performance or achievements expressed or implied by such forward-looking statements.  Such forward-looking statements are based on numerous assumptions regarding the Company’s present and future business strategies and the environment in which the Company will operate in the future.  These forward-looking statements speak only as at the date of this presentation.  The Company expressly disclaims any obligation or undertaking to disseminate any updates or revisions to any forward-looking statements contained herein to reflect any change in the </a:t>
            </a:r>
            <a:r>
              <a:rPr lang="en-GB" sz="1100" dirty="0" smtClean="0"/>
              <a:t>Company’s expectations </a:t>
            </a:r>
            <a:r>
              <a:rPr lang="en-GB" sz="1100" dirty="0"/>
              <a:t>with regard thereto or any change in events, conditions or circumstances on which any such statement is based.</a:t>
            </a:r>
          </a:p>
          <a:p>
            <a:pPr marL="0" lvl="0" indent="0">
              <a:lnSpc>
                <a:spcPct val="120000"/>
              </a:lnSpc>
              <a:spcBef>
                <a:spcPts val="0"/>
              </a:spcBef>
              <a:buNone/>
            </a:pPr>
            <a:endParaRPr lang="en-GB" sz="800" dirty="0"/>
          </a:p>
          <a:p>
            <a:pPr marL="0" lvl="0" indent="0">
              <a:lnSpc>
                <a:spcPct val="120000"/>
              </a:lnSpc>
              <a:spcBef>
                <a:spcPts val="0"/>
              </a:spcBef>
              <a:buNone/>
            </a:pPr>
            <a:r>
              <a:rPr lang="en-GB" sz="1100" dirty="0"/>
              <a:t>Past performance cannot be relied upon as a guide to future performance.</a:t>
            </a:r>
          </a:p>
          <a:p>
            <a:pPr marL="0" indent="0">
              <a:spcBef>
                <a:spcPts val="1200"/>
              </a:spcBef>
              <a:buNone/>
            </a:pPr>
            <a:endParaRPr lang="en-US" sz="11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897" y="-1009650"/>
            <a:ext cx="3336756" cy="4305300"/>
          </a:xfrm>
          <a:prstGeom prst="rect">
            <a:avLst/>
          </a:prstGeom>
        </p:spPr>
      </p:pic>
    </p:spTree>
    <p:extLst>
      <p:ext uri="{BB962C8B-B14F-4D97-AF65-F5344CB8AC3E}">
        <p14:creationId xmlns:p14="http://schemas.microsoft.com/office/powerpoint/2010/main" val="247564267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z="1000" smtClean="0"/>
              <a:pPr/>
              <a:t>20</a:t>
            </a:fld>
            <a:endParaRPr lang="en-US" sz="1000" dirty="0"/>
          </a:p>
        </p:txBody>
      </p:sp>
      <p:sp>
        <p:nvSpPr>
          <p:cNvPr id="3" name="Title 2"/>
          <p:cNvSpPr>
            <a:spLocks noGrp="1"/>
          </p:cNvSpPr>
          <p:nvPr>
            <p:ph type="title"/>
          </p:nvPr>
        </p:nvSpPr>
        <p:spPr/>
        <p:txBody>
          <a:bodyPr/>
          <a:lstStyle/>
          <a:p>
            <a:r>
              <a:rPr lang="en-US" dirty="0" smtClean="0">
                <a:solidFill>
                  <a:schemeClr val="bg1"/>
                </a:solidFill>
              </a:rPr>
              <a:t>GP Strategies</a:t>
            </a:r>
            <a:r>
              <a:rPr lang="en-US" dirty="0" smtClean="0">
                <a:solidFill>
                  <a:srgbClr val="0093D0"/>
                </a:solidFill>
              </a:rPr>
              <a:t> BACKLOG</a:t>
            </a:r>
            <a:endParaRPr lang="en-US" dirty="0">
              <a:solidFill>
                <a:srgbClr val="0093D0"/>
              </a:solidFill>
            </a:endParaRPr>
          </a:p>
        </p:txBody>
      </p:sp>
      <p:sp>
        <p:nvSpPr>
          <p:cNvPr id="10" name="TextBox 1"/>
          <p:cNvSpPr txBox="1"/>
          <p:nvPr/>
        </p:nvSpPr>
        <p:spPr>
          <a:xfrm>
            <a:off x="898288" y="5659723"/>
            <a:ext cx="7743825" cy="6777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solidFill>
                  <a:schemeClr val="tx1"/>
                </a:solidFill>
              </a:rPr>
              <a:t>     </a:t>
            </a:r>
            <a:endParaRPr lang="en-US" sz="1100" dirty="0">
              <a:solidFill>
                <a:srgbClr val="0093D0"/>
              </a:solidFill>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850573371"/>
              </p:ext>
            </p:extLst>
          </p:nvPr>
        </p:nvGraphicFramePr>
        <p:xfrm>
          <a:off x="284354" y="1534087"/>
          <a:ext cx="7951787" cy="459512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91881" y="5659723"/>
            <a:ext cx="6853899" cy="276999"/>
          </a:xfrm>
          <a:prstGeom prst="rect">
            <a:avLst/>
          </a:prstGeom>
          <a:noFill/>
        </p:spPr>
        <p:txBody>
          <a:bodyPr wrap="square" rtlCol="0">
            <a:spAutoFit/>
          </a:bodyPr>
          <a:lstStyle/>
          <a:p>
            <a:r>
              <a:rPr lang="en-US" sz="1200" b="1" i="1" dirty="0" smtClean="0">
                <a:solidFill>
                  <a:srgbClr val="0093D0"/>
                </a:solidFill>
              </a:rPr>
              <a:t>*Includes approximately $34M for oil and gas client to be performed over 5 years.</a:t>
            </a:r>
            <a:endParaRPr lang="en-US" sz="1200" b="1" i="1" dirty="0">
              <a:solidFill>
                <a:srgbClr val="0093D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5786" r="17691"/>
          <a:stretch/>
        </p:blipFill>
        <p:spPr>
          <a:xfrm>
            <a:off x="5867400" y="0"/>
            <a:ext cx="3276600" cy="1664810"/>
          </a:xfrm>
          <a:prstGeom prst="rect">
            <a:avLst/>
          </a:prstGeom>
        </p:spPr>
      </p:pic>
    </p:spTree>
    <p:extLst>
      <p:ext uri="{BB962C8B-B14F-4D97-AF65-F5344CB8AC3E}">
        <p14:creationId xmlns:p14="http://schemas.microsoft.com/office/powerpoint/2010/main" val="398118916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z="1000" smtClean="0"/>
              <a:pPr/>
              <a:t>21</a:t>
            </a:fld>
            <a:endParaRPr lang="en-US" sz="1000" dirty="0"/>
          </a:p>
        </p:txBody>
      </p:sp>
      <p:sp>
        <p:nvSpPr>
          <p:cNvPr id="4" name="Title 3"/>
          <p:cNvSpPr>
            <a:spLocks noGrp="1"/>
          </p:cNvSpPr>
          <p:nvPr>
            <p:ph type="title"/>
          </p:nvPr>
        </p:nvSpPr>
        <p:spPr/>
        <p:txBody>
          <a:bodyPr/>
          <a:lstStyle/>
          <a:p>
            <a:r>
              <a:rPr lang="en-US" dirty="0" smtClean="0">
                <a:solidFill>
                  <a:schemeClr val="bg1"/>
                </a:solidFill>
              </a:rPr>
              <a:t>GP Strategies</a:t>
            </a:r>
            <a:r>
              <a:rPr lang="en-US" dirty="0" smtClean="0">
                <a:solidFill>
                  <a:srgbClr val="0093D0"/>
                </a:solidFill>
              </a:rPr>
              <a:t> BALANCE SHEET</a:t>
            </a:r>
            <a:endParaRPr lang="en-US" dirty="0">
              <a:solidFill>
                <a:srgbClr val="0093D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64282375"/>
              </p:ext>
            </p:extLst>
          </p:nvPr>
        </p:nvGraphicFramePr>
        <p:xfrm>
          <a:off x="1411288" y="931863"/>
          <a:ext cx="6721475" cy="5926137"/>
        </p:xfrm>
        <a:graphic>
          <a:graphicData uri="http://schemas.openxmlformats.org/presentationml/2006/ole">
            <mc:AlternateContent xmlns:mc="http://schemas.openxmlformats.org/markup-compatibility/2006">
              <mc:Choice xmlns:v="urn:schemas-microsoft-com:vml" Requires="v">
                <p:oleObj spid="_x0000_s3111" name="Worksheet" r:id="rId4" imgW="6796977" imgH="5753160" progId="Excel.Sheet.8">
                  <p:embed/>
                </p:oleObj>
              </mc:Choice>
              <mc:Fallback>
                <p:oleObj name="Worksheet" r:id="rId4" imgW="6796977" imgH="5753160" progId="Excel.Sheet.8">
                  <p:embed/>
                  <p:pic>
                    <p:nvPicPr>
                      <p:cNvPr id="0" name=""/>
                      <p:cNvPicPr>
                        <a:picLocks noChangeAspect="1" noChangeArrowheads="1"/>
                      </p:cNvPicPr>
                      <p:nvPr/>
                    </p:nvPicPr>
                    <p:blipFill>
                      <a:blip r:embed="rId5"/>
                      <a:srcRect/>
                      <a:stretch>
                        <a:fillRect/>
                      </a:stretch>
                    </p:blipFill>
                    <p:spPr bwMode="auto">
                      <a:xfrm>
                        <a:off x="1411288" y="931863"/>
                        <a:ext cx="6721475"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25786" r="17691"/>
          <a:stretch/>
        </p:blipFill>
        <p:spPr>
          <a:xfrm>
            <a:off x="6354498" y="0"/>
            <a:ext cx="2789502" cy="1417320"/>
          </a:xfrm>
          <a:prstGeom prst="rect">
            <a:avLst/>
          </a:prstGeom>
        </p:spPr>
      </p:pic>
    </p:spTree>
    <p:extLst>
      <p:ext uri="{BB962C8B-B14F-4D97-AF65-F5344CB8AC3E}">
        <p14:creationId xmlns:p14="http://schemas.microsoft.com/office/powerpoint/2010/main" val="374135372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C8D0DF-C1CD-41D2-A83F-355550C212EF}" type="slidenum">
              <a:rPr lang="en-US" sz="800" smtClean="0"/>
              <a:pPr/>
              <a:t>22</a:t>
            </a:fld>
            <a:endParaRPr lang="en-US" sz="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p:pic>
      <p:sp>
        <p:nvSpPr>
          <p:cNvPr id="30" name="Text Placeholder 27"/>
          <p:cNvSpPr>
            <a:spLocks noGrp="1"/>
          </p:cNvSpPr>
          <p:nvPr>
            <p:ph type="body" sz="quarter" idx="14"/>
          </p:nvPr>
        </p:nvSpPr>
        <p:spPr>
          <a:prstGeom prst="rect">
            <a:avLst/>
          </a:prstGeom>
        </p:spPr>
        <p:txBody>
          <a:bodyPr/>
          <a:lstStyle/>
          <a:p>
            <a:pPr lvl="0"/>
            <a:r>
              <a:rPr lang="en-US" sz="2400" dirty="0" smtClean="0"/>
              <a:t>Recognized leader in a large training market</a:t>
            </a:r>
          </a:p>
          <a:p>
            <a:pPr lvl="0"/>
            <a:r>
              <a:rPr lang="en-US" sz="2400" dirty="0" smtClean="0"/>
              <a:t>Blue chip customers in multiple markets</a:t>
            </a:r>
          </a:p>
          <a:p>
            <a:pPr lvl="0"/>
            <a:r>
              <a:rPr lang="en-US" sz="2400" dirty="0" smtClean="0"/>
              <a:t>Clear growth strategy</a:t>
            </a:r>
          </a:p>
          <a:p>
            <a:pPr lvl="0"/>
            <a:r>
              <a:rPr lang="en-US" sz="2400" dirty="0" smtClean="0"/>
              <a:t>Strong </a:t>
            </a:r>
            <a:r>
              <a:rPr lang="en-US" sz="2400" dirty="0"/>
              <a:t>financial position</a:t>
            </a:r>
          </a:p>
          <a:p>
            <a:pPr lvl="0"/>
            <a:r>
              <a:rPr lang="en-US" sz="2400" dirty="0"/>
              <a:t>Successful acquisition strategy in highly fragmented markets</a:t>
            </a:r>
          </a:p>
        </p:txBody>
      </p:sp>
      <p:sp>
        <p:nvSpPr>
          <p:cNvPr id="9" name="Title 1"/>
          <p:cNvSpPr>
            <a:spLocks noGrp="1"/>
          </p:cNvSpPr>
          <p:nvPr>
            <p:ph type="title"/>
          </p:nvPr>
        </p:nvSpPr>
        <p:spPr>
          <a:prstGeom prst="rect">
            <a:avLst/>
          </a:prstGeom>
        </p:spPr>
        <p:txBody>
          <a:bodyPr/>
          <a:lstStyle/>
          <a:p>
            <a:r>
              <a:rPr lang="en-US" spc="-60" dirty="0" smtClean="0">
                <a:solidFill>
                  <a:srgbClr val="0093D0"/>
                </a:solidFill>
              </a:rPr>
              <a:t>POISED </a:t>
            </a:r>
            <a:r>
              <a:rPr lang="en-US" spc="-60" dirty="0" smtClean="0">
                <a:solidFill>
                  <a:schemeClr val="bg1"/>
                </a:solidFill>
              </a:rPr>
              <a:t>for</a:t>
            </a:r>
            <a:r>
              <a:rPr lang="en-US" spc="-60" dirty="0" smtClean="0"/>
              <a:t> </a:t>
            </a:r>
            <a:r>
              <a:rPr lang="en-US" spc="-60" dirty="0" smtClean="0">
                <a:solidFill>
                  <a:srgbClr val="0093D0"/>
                </a:solidFill>
              </a:rPr>
              <a:t>SUCCESS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5786" r="17691"/>
          <a:stretch/>
        </p:blipFill>
        <p:spPr>
          <a:xfrm>
            <a:off x="5867400" y="0"/>
            <a:ext cx="3276600" cy="1664810"/>
          </a:xfrm>
          <a:prstGeom prst="rect">
            <a:avLst/>
          </a:prstGeom>
        </p:spPr>
      </p:pic>
    </p:spTree>
    <p:extLst>
      <p:ext uri="{BB962C8B-B14F-4D97-AF65-F5344CB8AC3E}">
        <p14:creationId xmlns:p14="http://schemas.microsoft.com/office/powerpoint/2010/main" val="41366680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029" y="3365500"/>
            <a:ext cx="8212137" cy="461665"/>
          </a:xfrm>
          <a:prstGeom prst="rect">
            <a:avLst/>
          </a:prstGeom>
        </p:spPr>
        <p:txBody>
          <a:bodyPr wrap="square" lIns="0" tIns="0" rIns="0" bIns="0">
            <a:spAutoFit/>
          </a:bodyPr>
          <a:lstStyle/>
          <a:p>
            <a:r>
              <a:rPr lang="en-US" sz="3000" dirty="0" smtClean="0">
                <a:solidFill>
                  <a:srgbClr val="343735"/>
                </a:solidFill>
              </a:rPr>
              <a:t>Comments/Questions</a:t>
            </a:r>
          </a:p>
        </p:txBody>
      </p:sp>
      <p:grpSp>
        <p:nvGrpSpPr>
          <p:cNvPr id="8" name="Group 7"/>
          <p:cNvGrpSpPr/>
          <p:nvPr/>
        </p:nvGrpSpPr>
        <p:grpSpPr>
          <a:xfrm>
            <a:off x="6776067" y="5711483"/>
            <a:ext cx="1440833" cy="186547"/>
            <a:chOff x="5854892" y="5711483"/>
            <a:chExt cx="1440833" cy="1865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892" y="5715150"/>
              <a:ext cx="225214" cy="1828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702" y="5714352"/>
              <a:ext cx="182880" cy="1828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2628" y="5711484"/>
              <a:ext cx="182880" cy="18288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0479" y="5711483"/>
              <a:ext cx="206256" cy="18288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179" y="5711833"/>
              <a:ext cx="437546" cy="182880"/>
            </a:xfrm>
            <a:prstGeom prst="rect">
              <a:avLst/>
            </a:prstGeom>
          </p:spPr>
        </p:pic>
      </p:grpSp>
    </p:spTree>
    <p:extLst>
      <p:ext uri="{BB962C8B-B14F-4D97-AF65-F5344CB8AC3E}">
        <p14:creationId xmlns:p14="http://schemas.microsoft.com/office/powerpoint/2010/main" val="336344111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949" y="2647950"/>
            <a:ext cx="7784523" cy="1383723"/>
          </a:xfrm>
          <a:prstGeom prst="rect">
            <a:avLst/>
          </a:prstGeom>
          <a:solidFill>
            <a:srgbClr val="0093D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02C8D0DF-C1CD-41D2-A83F-355550C212EF}" type="slidenum">
              <a:rPr lang="en-US" smtClean="0"/>
              <a:pPr/>
              <a:t>3</a:t>
            </a:fld>
            <a:endParaRPr lang="en-US" dirty="0"/>
          </a:p>
        </p:txBody>
      </p:sp>
      <p:sp>
        <p:nvSpPr>
          <p:cNvPr id="9" name="Title 1"/>
          <p:cNvSpPr>
            <a:spLocks noGrp="1"/>
          </p:cNvSpPr>
          <p:nvPr>
            <p:ph type="title"/>
          </p:nvPr>
        </p:nvSpPr>
        <p:spPr>
          <a:prstGeom prst="rect">
            <a:avLst/>
          </a:prstGeom>
        </p:spPr>
        <p:txBody>
          <a:bodyPr/>
          <a:lstStyle/>
          <a:p>
            <a:r>
              <a:rPr lang="en-US" dirty="0" smtClean="0">
                <a:solidFill>
                  <a:srgbClr val="0093D0"/>
                </a:solidFill>
              </a:rPr>
              <a:t>INVESTMENT </a:t>
            </a:r>
            <a:r>
              <a:rPr lang="en-US" dirty="0">
                <a:solidFill>
                  <a:srgbClr val="0093D0"/>
                </a:solidFill>
              </a:rPr>
              <a:t>DATA</a:t>
            </a:r>
            <a:endParaRPr lang="en-US" sz="3600" spc="-60" dirty="0" smtClean="0">
              <a:solidFill>
                <a:srgbClr val="0093D0"/>
              </a:solidFill>
            </a:endParaRPr>
          </a:p>
        </p:txBody>
      </p:sp>
      <p:sp>
        <p:nvSpPr>
          <p:cNvPr id="30" name="Text Placeholder 27"/>
          <p:cNvSpPr>
            <a:spLocks noGrp="1"/>
          </p:cNvSpPr>
          <p:nvPr>
            <p:ph type="body" sz="quarter" idx="4294967295"/>
          </p:nvPr>
        </p:nvSpPr>
        <p:spPr>
          <a:xfrm>
            <a:off x="478631" y="2719915"/>
            <a:ext cx="8186737" cy="3843700"/>
          </a:xfrm>
          <a:prstGeom prst="rect">
            <a:avLst/>
          </a:prstGeom>
        </p:spPr>
        <p:txBody>
          <a:bodyPr/>
          <a:lstStyle/>
          <a:p>
            <a:pPr marL="344488" lvl="0" indent="-344488">
              <a:lnSpc>
                <a:spcPts val="2200"/>
              </a:lnSpc>
              <a:spcBef>
                <a:spcPts val="400"/>
              </a:spcBef>
              <a:buSzPct val="75000"/>
              <a:buNone/>
              <a:tabLst>
                <a:tab pos="0" algn="l"/>
                <a:tab pos="1771650" algn="l"/>
                <a:tab pos="2114550" algn="l"/>
                <a:tab pos="2857500" algn="l"/>
                <a:tab pos="4514850" algn="l"/>
                <a:tab pos="7199313" algn="r"/>
              </a:tabLst>
              <a:defRPr/>
            </a:pPr>
            <a:r>
              <a:rPr lang="en-US" sz="1600" dirty="0"/>
              <a:t>	</a:t>
            </a:r>
            <a:r>
              <a:rPr lang="en-US" sz="1600" dirty="0" smtClean="0"/>
              <a:t>Common </a:t>
            </a:r>
            <a:r>
              <a:rPr lang="en-US" sz="1600" dirty="0"/>
              <a:t>Shares Outstanding – Fully Diluted		</a:t>
            </a:r>
            <a:r>
              <a:rPr lang="en-US" sz="1600" dirty="0" smtClean="0"/>
              <a:t>16.8 million</a:t>
            </a:r>
          </a:p>
          <a:p>
            <a:pPr marL="344488" lvl="0" indent="-344488">
              <a:lnSpc>
                <a:spcPts val="2200"/>
              </a:lnSpc>
              <a:spcBef>
                <a:spcPts val="400"/>
              </a:spcBef>
              <a:buSzPct val="75000"/>
              <a:buNone/>
              <a:tabLst>
                <a:tab pos="0" algn="l"/>
                <a:tab pos="1771650" algn="l"/>
                <a:tab pos="2114550" algn="l"/>
                <a:tab pos="2857500" algn="l"/>
                <a:tab pos="4514850" algn="l"/>
                <a:tab pos="7199313" algn="r"/>
              </a:tabLst>
              <a:defRPr/>
            </a:pPr>
            <a:r>
              <a:rPr lang="en-US" sz="1600" dirty="0"/>
              <a:t>	Market Capitalization @ </a:t>
            </a:r>
            <a:r>
              <a:rPr lang="en-US" sz="1600" dirty="0" smtClean="0"/>
              <a:t>$28.00 </a:t>
            </a:r>
            <a:r>
              <a:rPr lang="en-US" sz="1600" dirty="0"/>
              <a:t>per share 		</a:t>
            </a:r>
            <a:r>
              <a:rPr lang="en-US" sz="1600" dirty="0" smtClean="0"/>
              <a:t>$470 million</a:t>
            </a:r>
          </a:p>
          <a:p>
            <a:pPr marL="344488" lvl="0" indent="-344488">
              <a:lnSpc>
                <a:spcPts val="2200"/>
              </a:lnSpc>
              <a:spcBef>
                <a:spcPts val="400"/>
              </a:spcBef>
              <a:buSzPct val="75000"/>
              <a:buNone/>
              <a:tabLst>
                <a:tab pos="0" algn="l"/>
                <a:tab pos="1771650" algn="l"/>
                <a:tab pos="2114550" algn="l"/>
                <a:tab pos="2857500" algn="l"/>
                <a:tab pos="4514850" algn="l"/>
                <a:tab pos="7199313" algn="r"/>
              </a:tabLst>
              <a:defRPr/>
            </a:pPr>
            <a:r>
              <a:rPr lang="en-US" sz="1600" dirty="0" smtClean="0"/>
              <a:t>Revenue – </a:t>
            </a:r>
            <a:r>
              <a:rPr lang="en-US" sz="1600" dirty="0" err="1" smtClean="0"/>
              <a:t>TrailingTwelve</a:t>
            </a:r>
            <a:r>
              <a:rPr lang="en-US" sz="1600" dirty="0" smtClean="0"/>
              <a:t> </a:t>
            </a:r>
            <a:r>
              <a:rPr lang="en-US" sz="1600" dirty="0"/>
              <a:t>Months Ended </a:t>
            </a:r>
            <a:r>
              <a:rPr lang="en-US" sz="1600" dirty="0" smtClean="0"/>
              <a:t>09/30/2016 </a:t>
            </a:r>
            <a:r>
              <a:rPr lang="en-US" sz="1600" dirty="0"/>
              <a:t>		</a:t>
            </a:r>
            <a:r>
              <a:rPr lang="en-US" sz="1600" dirty="0" smtClean="0"/>
              <a:t>$490 million</a:t>
            </a:r>
          </a:p>
          <a:p>
            <a:pPr marL="344488" lvl="0" indent="-344488">
              <a:lnSpc>
                <a:spcPts val="2200"/>
              </a:lnSpc>
              <a:spcBef>
                <a:spcPts val="400"/>
              </a:spcBef>
              <a:buSzPct val="75000"/>
              <a:buNone/>
              <a:tabLst>
                <a:tab pos="0" algn="l"/>
                <a:tab pos="1771650" algn="l"/>
                <a:tab pos="2114550" algn="l"/>
                <a:tab pos="2857500" algn="l"/>
                <a:tab pos="4514850" algn="l"/>
                <a:tab pos="7199313" algn="r"/>
              </a:tabLst>
              <a:defRPr/>
            </a:pPr>
            <a:r>
              <a:rPr lang="en-US" sz="1600" dirty="0"/>
              <a:t>	</a:t>
            </a:r>
            <a:r>
              <a:rPr lang="en-US" sz="1600" dirty="0" smtClean="0"/>
              <a:t>EBITDA – Trailing Twelve Months 09/30/2016, Excluding Severance	$39 million</a:t>
            </a:r>
            <a:r>
              <a:rPr lang="en-US" sz="1600" dirty="0"/>
              <a:t>	</a:t>
            </a:r>
            <a:endParaRPr lang="en-US" sz="1600" b="1" dirty="0" smtClean="0"/>
          </a:p>
          <a:p>
            <a:pPr lvl="0">
              <a:spcBef>
                <a:spcPts val="0"/>
              </a:spcBef>
              <a:buSzPct val="75000"/>
              <a:buNone/>
              <a:tabLst>
                <a:tab pos="5029200" algn="r"/>
              </a:tabLst>
              <a:defRPr/>
            </a:pPr>
            <a:endParaRPr lang="en-US" sz="1600" b="1" dirty="0" smtClean="0"/>
          </a:p>
          <a:p>
            <a:pPr lvl="0">
              <a:spcBef>
                <a:spcPts val="0"/>
              </a:spcBef>
              <a:buSzPct val="75000"/>
              <a:buNone/>
              <a:tabLst>
                <a:tab pos="5029200" algn="r"/>
              </a:tabLst>
              <a:defRPr/>
            </a:pPr>
            <a:r>
              <a:rPr lang="en-US" sz="1600" b="1" dirty="0" smtClean="0"/>
              <a:t>Corporate Contacts:</a:t>
            </a:r>
            <a:r>
              <a:rPr lang="en-US" sz="2000" dirty="0" smtClean="0"/>
              <a:t>	</a:t>
            </a:r>
          </a:p>
          <a:p>
            <a:pPr marL="339725" lvl="0" indent="-339725">
              <a:buSzPct val="75000"/>
              <a:buNone/>
              <a:tabLst>
                <a:tab pos="5029200" algn="r"/>
              </a:tabLst>
              <a:defRPr/>
            </a:pPr>
            <a:r>
              <a:rPr lang="en-US" sz="1400" dirty="0" smtClean="0"/>
              <a:t>	Scott Greenberg, CEO</a:t>
            </a:r>
            <a:r>
              <a:rPr lang="en-US" sz="1400" dirty="0" smtClean="0">
                <a:solidFill>
                  <a:schemeClr val="bg1">
                    <a:lumMod val="85000"/>
                  </a:schemeClr>
                </a:solidFill>
              </a:rPr>
              <a:t>	</a:t>
            </a:r>
            <a:r>
              <a:rPr lang="en-US" sz="1400" dirty="0" smtClean="0"/>
              <a:t>443-367-9640</a:t>
            </a:r>
          </a:p>
          <a:p>
            <a:pPr marL="339725" lvl="0" indent="-339725">
              <a:spcBef>
                <a:spcPts val="600"/>
              </a:spcBef>
              <a:buSzPct val="75000"/>
              <a:buNone/>
              <a:tabLst>
                <a:tab pos="5029200" algn="r"/>
              </a:tabLst>
              <a:defRPr/>
            </a:pPr>
            <a:r>
              <a:rPr lang="en-US" sz="1400" dirty="0" smtClean="0"/>
              <a:t>	Sharon Esposito-Mayer, CFO	443-367-9636</a:t>
            </a:r>
          </a:p>
          <a:p>
            <a:pPr lvl="0">
              <a:buSzPct val="75000"/>
              <a:buNone/>
              <a:tabLst>
                <a:tab pos="5029200" algn="r"/>
              </a:tabLst>
              <a:defRPr/>
            </a:pPr>
            <a:r>
              <a:rPr lang="en-US" sz="1600" b="1" dirty="0" smtClean="0"/>
              <a:t>Investor Relations:</a:t>
            </a:r>
            <a:r>
              <a:rPr lang="en-US" sz="1600" dirty="0" smtClean="0"/>
              <a:t>	</a:t>
            </a:r>
          </a:p>
          <a:p>
            <a:pPr lvl="0">
              <a:buSzPct val="75000"/>
              <a:buNone/>
              <a:tabLst>
                <a:tab pos="5029200" algn="r"/>
              </a:tabLst>
              <a:defRPr/>
            </a:pPr>
            <a:r>
              <a:rPr lang="en-US" sz="1400" dirty="0" smtClean="0"/>
              <a:t>	Ann Blank, Director, Investor Relations	443-367-9925</a:t>
            </a:r>
            <a:endParaRPr lang="en-US" sz="1400" dirty="0"/>
          </a:p>
        </p:txBody>
      </p:sp>
      <p:sp>
        <p:nvSpPr>
          <p:cNvPr id="10" name="Content Placeholder 9"/>
          <p:cNvSpPr txBox="1">
            <a:spLocks/>
          </p:cNvSpPr>
          <p:nvPr/>
        </p:nvSpPr>
        <p:spPr>
          <a:xfrm>
            <a:off x="0" y="1028700"/>
            <a:ext cx="9144000" cy="1371600"/>
          </a:xfrm>
          <a:prstGeom prst="rect">
            <a:avLst/>
          </a:prstGeom>
          <a:solidFill>
            <a:srgbClr val="343735"/>
          </a:solidFill>
          <a:effectLst>
            <a:outerShdw blurRad="292100" dist="88900" dir="5400000" algn="ctr" rotWithShape="0">
              <a:schemeClr val="tx1">
                <a:alpha val="40000"/>
              </a:schemeClr>
            </a:outerShdw>
          </a:effectLst>
        </p:spPr>
        <p:txBody>
          <a:bodyPr tIns="182880" anchor="t" anchorCtr="0">
            <a:normAutofit/>
          </a:bodyPr>
          <a:lstStyle>
            <a:lvl1pPr marL="400050" indent="0" algn="l" defTabSz="914400" rtl="0" eaLnBrk="1" latinLnBrk="0" hangingPunct="1">
              <a:spcBef>
                <a:spcPct val="20000"/>
              </a:spcBef>
              <a:buClr>
                <a:srgbClr val="F15D22"/>
              </a:buClr>
              <a:buFont typeface="Arial" pitchFamily="34" charset="0"/>
              <a:buNone/>
              <a:defRPr sz="2800" kern="1200">
                <a:solidFill>
                  <a:srgbClr val="FFFFFF"/>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1313" lvl="0">
              <a:lnSpc>
                <a:spcPts val="2100"/>
              </a:lnSpc>
              <a:spcBef>
                <a:spcPts val="0"/>
              </a:spcBef>
              <a:buSzPct val="75000"/>
              <a:tabLst>
                <a:tab pos="2403475" algn="l"/>
                <a:tab pos="2857500" algn="l"/>
                <a:tab pos="8172450" algn="r"/>
              </a:tabLst>
              <a:defRPr/>
            </a:pPr>
            <a:r>
              <a:rPr lang="en-US" sz="1800" b="1" dirty="0"/>
              <a:t>Exchange:</a:t>
            </a:r>
            <a:r>
              <a:rPr lang="en-US" sz="1800" dirty="0"/>
              <a:t>	NYSE (</a:t>
            </a:r>
            <a:r>
              <a:rPr lang="en-US" sz="1800" dirty="0" smtClean="0"/>
              <a:t>GPX)</a:t>
            </a:r>
          </a:p>
          <a:p>
            <a:pPr marL="341313" lvl="0">
              <a:lnSpc>
                <a:spcPts val="2100"/>
              </a:lnSpc>
              <a:spcBef>
                <a:spcPts val="0"/>
              </a:spcBef>
              <a:buSzPct val="75000"/>
              <a:tabLst>
                <a:tab pos="2403475" algn="l"/>
                <a:tab pos="2857500" algn="l"/>
                <a:tab pos="8172450" algn="r"/>
              </a:tabLst>
              <a:defRPr/>
            </a:pPr>
            <a:r>
              <a:rPr lang="en-US" sz="1800" b="1" dirty="0" smtClean="0"/>
              <a:t>Business</a:t>
            </a:r>
            <a:r>
              <a:rPr lang="en-US" sz="1800" b="1" dirty="0"/>
              <a:t>:</a:t>
            </a:r>
            <a:r>
              <a:rPr lang="en-US" sz="1800" dirty="0"/>
              <a:t>	</a:t>
            </a:r>
            <a:r>
              <a:rPr lang="en-US" sz="1800" dirty="0">
                <a:solidFill>
                  <a:schemeClr val="bg1"/>
                </a:solidFill>
              </a:rPr>
              <a:t>Custom Training &amp; Performance </a:t>
            </a:r>
            <a:r>
              <a:rPr lang="en-US" sz="1800" dirty="0" smtClean="0">
                <a:solidFill>
                  <a:schemeClr val="bg1"/>
                </a:solidFill>
              </a:rPr>
              <a:t>Improvement</a:t>
            </a:r>
          </a:p>
          <a:p>
            <a:pPr marL="341313" lvl="0">
              <a:lnSpc>
                <a:spcPts val="2100"/>
              </a:lnSpc>
              <a:spcBef>
                <a:spcPts val="0"/>
              </a:spcBef>
              <a:buSzPct val="75000"/>
              <a:tabLst>
                <a:tab pos="2403475" algn="l"/>
                <a:tab pos="2857500" algn="l"/>
                <a:tab pos="8172450" algn="r"/>
              </a:tabLst>
              <a:defRPr/>
            </a:pPr>
            <a:r>
              <a:rPr lang="en-US" sz="1800" b="1" dirty="0" smtClean="0">
                <a:solidFill>
                  <a:schemeClr val="bg1"/>
                </a:solidFill>
              </a:rPr>
              <a:t>Web </a:t>
            </a:r>
            <a:r>
              <a:rPr lang="en-US" sz="1800" b="1" dirty="0">
                <a:solidFill>
                  <a:schemeClr val="bg1"/>
                </a:solidFill>
              </a:rPr>
              <a:t>Address:</a:t>
            </a:r>
            <a:r>
              <a:rPr lang="en-US" sz="1800" dirty="0">
                <a:solidFill>
                  <a:schemeClr val="bg1"/>
                </a:solidFill>
              </a:rPr>
              <a:t>	</a:t>
            </a:r>
            <a:r>
              <a:rPr lang="en-US" sz="1800" dirty="0">
                <a:solidFill>
                  <a:srgbClr val="0093D0"/>
                </a:solidFill>
              </a:rPr>
              <a:t>www.gpstrategies.com</a:t>
            </a:r>
          </a:p>
          <a:p>
            <a:pPr marL="341313" lvl="0">
              <a:lnSpc>
                <a:spcPts val="2100"/>
              </a:lnSpc>
              <a:spcBef>
                <a:spcPts val="0"/>
              </a:spcBef>
              <a:buSzPct val="75000"/>
              <a:tabLst>
                <a:tab pos="2403475" algn="l"/>
                <a:tab pos="2857500" algn="l"/>
                <a:tab pos="8172450" algn="r"/>
              </a:tabLst>
              <a:defRPr/>
            </a:pPr>
            <a:r>
              <a:rPr lang="en-US" sz="1800" b="1" dirty="0" smtClean="0">
                <a:solidFill>
                  <a:schemeClr val="bg1"/>
                </a:solidFill>
              </a:rPr>
              <a:t>Headquarters</a:t>
            </a:r>
            <a:r>
              <a:rPr lang="en-US" sz="1800" b="1" dirty="0">
                <a:solidFill>
                  <a:schemeClr val="bg1"/>
                </a:solidFill>
              </a:rPr>
              <a:t>:	</a:t>
            </a:r>
            <a:r>
              <a:rPr lang="en-US" sz="1800" dirty="0">
                <a:solidFill>
                  <a:schemeClr val="bg1"/>
                </a:solidFill>
              </a:rPr>
              <a:t>Columbia, Maryland  </a:t>
            </a:r>
            <a:r>
              <a:rPr lang="en-US" sz="1800" dirty="0" smtClean="0">
                <a:solidFill>
                  <a:schemeClr val="bg1"/>
                </a:solidFill>
              </a:rPr>
              <a:t>USA</a:t>
            </a:r>
          </a:p>
          <a:p>
            <a:pPr>
              <a:lnSpc>
                <a:spcPts val="1900"/>
              </a:lnSpc>
              <a:spcBef>
                <a:spcPts val="200"/>
              </a:spcBef>
            </a:pPr>
            <a:endParaRPr lang="en-US" sz="18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91108">
            <a:off x="6806431" y="45513"/>
            <a:ext cx="2066373" cy="17798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040" y="5412640"/>
            <a:ext cx="354775" cy="32639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683" y="4898964"/>
            <a:ext cx="354775" cy="32639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683" y="4577629"/>
            <a:ext cx="354775" cy="326392"/>
          </a:xfrm>
          <a:prstGeom prst="rect">
            <a:avLst/>
          </a:prstGeom>
        </p:spPr>
      </p:pic>
    </p:spTree>
    <p:extLst>
      <p:ext uri="{BB962C8B-B14F-4D97-AF65-F5344CB8AC3E}">
        <p14:creationId xmlns:p14="http://schemas.microsoft.com/office/powerpoint/2010/main" val="176678442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5484926"/>
            <a:ext cx="9143245" cy="1371487"/>
          </a:xfrm>
          <a:prstGeom prst="rect">
            <a:avLst/>
          </a:prstGeom>
        </p:spPr>
      </p:pic>
      <p:sp>
        <p:nvSpPr>
          <p:cNvPr id="6" name="Slide Number Placeholder 5"/>
          <p:cNvSpPr>
            <a:spLocks noGrp="1"/>
          </p:cNvSpPr>
          <p:nvPr>
            <p:ph type="sldNum" sz="quarter" idx="12"/>
          </p:nvPr>
        </p:nvSpPr>
        <p:spPr/>
        <p:txBody>
          <a:bodyPr/>
          <a:lstStyle/>
          <a:p>
            <a:fld id="{02C8D0DF-C1CD-41D2-A83F-355550C212EF}" type="slidenum">
              <a:rPr lang="en-US" smtClean="0"/>
              <a:pPr/>
              <a:t>4</a:t>
            </a:fld>
            <a:endParaRPr lang="en-US" dirty="0"/>
          </a:p>
        </p:txBody>
      </p:sp>
      <p:pic>
        <p:nvPicPr>
          <p:cNvPr id="28" name="Content Placeholder 27" descr="iStock 10  1.5(BusinessPersonNetworking) 150.jpg"/>
          <p:cNvPicPr>
            <a:picLocks noGrp="1" noChangeAspect="1"/>
          </p:cNvPicPr>
          <p:nvPr>
            <p:ph sz="quarter" idx="4294967295"/>
          </p:nvPr>
        </p:nvPicPr>
        <p:blipFill rotWithShape="1">
          <a:blip r:embed="rId4" cstate="print">
            <a:grayscl/>
          </a:blip>
          <a:srcRect t="1" b="3009"/>
          <a:stretch/>
        </p:blipFill>
        <p:spPr>
          <a:xfrm>
            <a:off x="0" y="1041400"/>
            <a:ext cx="9144000" cy="1330325"/>
          </a:xfrm>
          <a:prstGeom prst="rect">
            <a:avLst/>
          </a:prstGeom>
          <a:solidFill>
            <a:srgbClr val="FFFFFF"/>
          </a:solidFill>
          <a:effectLst>
            <a:outerShdw blurRad="292100" dist="88900" dir="5400000" algn="ctr" rotWithShape="0">
              <a:schemeClr val="tx1">
                <a:alpha val="40000"/>
              </a:schemeClr>
            </a:outerShdw>
          </a:effectLst>
        </p:spPr>
      </p:pic>
      <p:sp>
        <p:nvSpPr>
          <p:cNvPr id="8" name="TextBox 7"/>
          <p:cNvSpPr txBox="1"/>
          <p:nvPr/>
        </p:nvSpPr>
        <p:spPr>
          <a:xfrm>
            <a:off x="489480" y="5022592"/>
            <a:ext cx="8212137" cy="1785104"/>
          </a:xfrm>
          <a:prstGeom prst="rect">
            <a:avLst/>
          </a:prstGeom>
          <a:noFill/>
        </p:spPr>
        <p:txBody>
          <a:bodyPr wrap="square" lIns="0" tIns="0" rIns="0" bIns="0" rtlCol="0">
            <a:spAutoFit/>
          </a:bodyPr>
          <a:lstStyle/>
          <a:p>
            <a:r>
              <a:rPr lang="en-US" sz="3200" dirty="0">
                <a:solidFill>
                  <a:srgbClr val="0093D0"/>
                </a:solidFill>
                <a:latin typeface="Gill Sans MT" pitchFamily="34" charset="0"/>
              </a:rPr>
              <a:t>Our</a:t>
            </a:r>
            <a:r>
              <a:rPr lang="en-US" sz="3600" dirty="0">
                <a:solidFill>
                  <a:srgbClr val="0093D0"/>
                </a:solidFill>
                <a:latin typeface="Gill Sans MT" pitchFamily="34" charset="0"/>
              </a:rPr>
              <a:t> </a:t>
            </a:r>
            <a:r>
              <a:rPr lang="en-US" sz="4800" dirty="0" smtClean="0">
                <a:solidFill>
                  <a:srgbClr val="0093D0"/>
                </a:solidFill>
                <a:latin typeface="Gill Sans MT" pitchFamily="34" charset="0"/>
              </a:rPr>
              <a:t>MISSION</a:t>
            </a:r>
            <a:r>
              <a:rPr lang="en-US" sz="2800" dirty="0" smtClean="0">
                <a:solidFill>
                  <a:srgbClr val="F15D22"/>
                </a:solidFill>
                <a:latin typeface="Gill Sans MT" pitchFamily="34" charset="0"/>
              </a:rPr>
              <a:t> </a:t>
            </a:r>
            <a:r>
              <a:rPr lang="en-US" sz="2400" dirty="0"/>
              <a:t>is to enable people and businesses to perform at their highest potential. </a:t>
            </a:r>
          </a:p>
          <a:p>
            <a:endParaRPr lang="en-US" sz="2600" dirty="0" smtClean="0">
              <a:solidFill>
                <a:srgbClr val="343735"/>
              </a:solidFill>
              <a:latin typeface="Gill Sans MT" pitchFamily="34" charset="0"/>
            </a:endParaRPr>
          </a:p>
          <a:p>
            <a:endParaRPr lang="en-US" dirty="0">
              <a:solidFill>
                <a:srgbClr val="343735"/>
              </a:solidFill>
              <a:latin typeface="Gill Sans MT" pitchFamily="34" charset="0"/>
            </a:endParaRPr>
          </a:p>
        </p:txBody>
      </p:sp>
      <p:sp>
        <p:nvSpPr>
          <p:cNvPr id="10" name="TextBox 9"/>
          <p:cNvSpPr txBox="1"/>
          <p:nvPr/>
        </p:nvSpPr>
        <p:spPr>
          <a:xfrm>
            <a:off x="449260" y="3740170"/>
            <a:ext cx="8212137" cy="1446550"/>
          </a:xfrm>
          <a:prstGeom prst="rect">
            <a:avLst/>
          </a:prstGeom>
          <a:noFill/>
        </p:spPr>
        <p:txBody>
          <a:bodyPr wrap="square" lIns="0" tIns="0" rIns="0" bIns="0" rtlCol="0">
            <a:spAutoFit/>
          </a:bodyPr>
          <a:lstStyle/>
          <a:p>
            <a:r>
              <a:rPr lang="en-US" sz="3200" dirty="0" smtClean="0">
                <a:solidFill>
                  <a:srgbClr val="0093D0"/>
                </a:solidFill>
                <a:latin typeface="Gill Sans MT" pitchFamily="34" charset="0"/>
              </a:rPr>
              <a:t>Our</a:t>
            </a:r>
            <a:r>
              <a:rPr lang="en-US" sz="3600" dirty="0" smtClean="0">
                <a:solidFill>
                  <a:srgbClr val="0093D0"/>
                </a:solidFill>
                <a:latin typeface="Gill Sans MT" pitchFamily="34" charset="0"/>
              </a:rPr>
              <a:t> </a:t>
            </a:r>
            <a:r>
              <a:rPr lang="en-US" sz="4800" dirty="0" smtClean="0">
                <a:solidFill>
                  <a:srgbClr val="0093D0"/>
                </a:solidFill>
                <a:latin typeface="Gill Sans MT" pitchFamily="34" charset="0"/>
              </a:rPr>
              <a:t>VISION</a:t>
            </a:r>
            <a:r>
              <a:rPr lang="en-US" sz="2800" dirty="0" smtClean="0">
                <a:solidFill>
                  <a:srgbClr val="F15D22"/>
                </a:solidFill>
                <a:latin typeface="Gill Sans MT" pitchFamily="34" charset="0"/>
              </a:rPr>
              <a:t> </a:t>
            </a:r>
            <a:r>
              <a:rPr lang="en-US" sz="2400" dirty="0"/>
              <a:t>is a world where business excellence makes possibilities achievable</a:t>
            </a:r>
            <a:r>
              <a:rPr lang="en-US" sz="2600" dirty="0" smtClean="0">
                <a:solidFill>
                  <a:srgbClr val="343735"/>
                </a:solidFill>
                <a:latin typeface="Gill Sans MT" pitchFamily="34" charset="0"/>
              </a:rPr>
              <a:t>.</a:t>
            </a:r>
          </a:p>
          <a:p>
            <a:endParaRPr lang="en-US" dirty="0">
              <a:solidFill>
                <a:srgbClr val="343735"/>
              </a:solidFill>
            </a:endParaRPr>
          </a:p>
        </p:txBody>
      </p:sp>
      <p:sp>
        <p:nvSpPr>
          <p:cNvPr id="30" name="TextBox 29"/>
          <p:cNvSpPr txBox="1"/>
          <p:nvPr/>
        </p:nvSpPr>
        <p:spPr>
          <a:xfrm>
            <a:off x="4905375" y="342721"/>
            <a:ext cx="4048125" cy="830997"/>
          </a:xfrm>
          <a:prstGeom prst="rect">
            <a:avLst/>
          </a:prstGeom>
          <a:noFill/>
        </p:spPr>
        <p:txBody>
          <a:bodyPr wrap="square" rtlCol="0">
            <a:spAutoFit/>
          </a:bodyPr>
          <a:lstStyle/>
          <a:p>
            <a:r>
              <a:rPr lang="en-US" sz="4800" spc="300" dirty="0" smtClean="0">
                <a:solidFill>
                  <a:schemeClr val="bg1">
                    <a:lumMod val="85000"/>
                  </a:schemeClr>
                </a:solidFill>
              </a:rPr>
              <a:t>VALUES</a:t>
            </a:r>
            <a:endParaRPr lang="en-US" sz="4800" spc="300" dirty="0">
              <a:solidFill>
                <a:schemeClr val="bg1">
                  <a:lumMod val="85000"/>
                </a:schemeClr>
              </a:solidFill>
            </a:endParaRPr>
          </a:p>
        </p:txBody>
      </p:sp>
      <p:sp>
        <p:nvSpPr>
          <p:cNvPr id="31" name="TextBox 30"/>
          <p:cNvSpPr txBox="1"/>
          <p:nvPr/>
        </p:nvSpPr>
        <p:spPr>
          <a:xfrm>
            <a:off x="449263" y="241637"/>
            <a:ext cx="3333750" cy="1015663"/>
          </a:xfrm>
          <a:prstGeom prst="rect">
            <a:avLst/>
          </a:prstGeom>
          <a:noFill/>
        </p:spPr>
        <p:txBody>
          <a:bodyPr wrap="square" rtlCol="0">
            <a:spAutoFit/>
          </a:bodyPr>
          <a:lstStyle/>
          <a:p>
            <a:r>
              <a:rPr lang="en-US" sz="6000" spc="600" dirty="0" smtClean="0">
                <a:solidFill>
                  <a:schemeClr val="bg1">
                    <a:lumMod val="95000"/>
                  </a:schemeClr>
                </a:solidFill>
              </a:rPr>
              <a:t>VISION</a:t>
            </a:r>
            <a:endParaRPr lang="en-US" sz="6000" spc="600" dirty="0">
              <a:solidFill>
                <a:schemeClr val="bg1">
                  <a:lumMod val="95000"/>
                </a:schemeClr>
              </a:solidFill>
            </a:endParaRPr>
          </a:p>
        </p:txBody>
      </p:sp>
      <p:sp>
        <p:nvSpPr>
          <p:cNvPr id="33" name="TextBox 32"/>
          <p:cNvSpPr txBox="1"/>
          <p:nvPr/>
        </p:nvSpPr>
        <p:spPr>
          <a:xfrm>
            <a:off x="161925" y="-104775"/>
            <a:ext cx="2249487" cy="646331"/>
          </a:xfrm>
          <a:prstGeom prst="rect">
            <a:avLst/>
          </a:prstGeom>
          <a:noFill/>
        </p:spPr>
        <p:txBody>
          <a:bodyPr wrap="square" rtlCol="0">
            <a:spAutoFit/>
          </a:bodyPr>
          <a:lstStyle/>
          <a:p>
            <a:r>
              <a:rPr lang="en-US" sz="3600" dirty="0" smtClean="0">
                <a:solidFill>
                  <a:schemeClr val="bg1">
                    <a:lumMod val="85000"/>
                  </a:schemeClr>
                </a:solidFill>
              </a:rPr>
              <a:t>MISSION</a:t>
            </a:r>
            <a:endParaRPr lang="en-US" sz="3600" dirty="0">
              <a:solidFill>
                <a:schemeClr val="bg1">
                  <a:lumMod val="85000"/>
                </a:schemeClr>
              </a:solidFill>
            </a:endParaRPr>
          </a:p>
        </p:txBody>
      </p:sp>
      <p:sp>
        <p:nvSpPr>
          <p:cNvPr id="34" name="Rectangle 33"/>
          <p:cNvSpPr/>
          <p:nvPr/>
        </p:nvSpPr>
        <p:spPr>
          <a:xfrm>
            <a:off x="7698845" y="-39906"/>
            <a:ext cx="1702330" cy="615553"/>
          </a:xfrm>
          <a:prstGeom prst="rect">
            <a:avLst/>
          </a:prstGeom>
        </p:spPr>
        <p:txBody>
          <a:bodyPr wrap="square">
            <a:spAutoFit/>
          </a:bodyPr>
          <a:lstStyle/>
          <a:p>
            <a:r>
              <a:rPr lang="en-US" sz="3400" dirty="0" smtClean="0">
                <a:solidFill>
                  <a:schemeClr val="bg1">
                    <a:lumMod val="85000"/>
                  </a:schemeClr>
                </a:solidFill>
              </a:rPr>
              <a:t>VISION</a:t>
            </a:r>
            <a:endParaRPr lang="en-US" sz="3400" dirty="0">
              <a:solidFill>
                <a:schemeClr val="bg1">
                  <a:lumMod val="85000"/>
                </a:schemeClr>
              </a:solidFill>
            </a:endParaRPr>
          </a:p>
        </p:txBody>
      </p:sp>
      <p:sp>
        <p:nvSpPr>
          <p:cNvPr id="35" name="Rectangle 34"/>
          <p:cNvSpPr/>
          <p:nvPr/>
        </p:nvSpPr>
        <p:spPr>
          <a:xfrm>
            <a:off x="3554413" y="497900"/>
            <a:ext cx="1559209" cy="584775"/>
          </a:xfrm>
          <a:prstGeom prst="rect">
            <a:avLst/>
          </a:prstGeom>
        </p:spPr>
        <p:txBody>
          <a:bodyPr wrap="none">
            <a:spAutoFit/>
          </a:bodyPr>
          <a:lstStyle/>
          <a:p>
            <a:r>
              <a:rPr lang="en-US" sz="3200" dirty="0" smtClean="0">
                <a:solidFill>
                  <a:schemeClr val="bg1">
                    <a:lumMod val="95000"/>
                  </a:schemeClr>
                </a:solidFill>
              </a:rPr>
              <a:t>VALUES</a:t>
            </a:r>
            <a:endParaRPr lang="en-US" sz="3200" dirty="0">
              <a:solidFill>
                <a:schemeClr val="bg1">
                  <a:lumMod val="95000"/>
                </a:schemeClr>
              </a:solidFill>
            </a:endParaRPr>
          </a:p>
        </p:txBody>
      </p:sp>
      <p:sp>
        <p:nvSpPr>
          <p:cNvPr id="36" name="Rectangle 35"/>
          <p:cNvSpPr/>
          <p:nvPr/>
        </p:nvSpPr>
        <p:spPr>
          <a:xfrm>
            <a:off x="7717895" y="615950"/>
            <a:ext cx="1061509" cy="369332"/>
          </a:xfrm>
          <a:prstGeom prst="rect">
            <a:avLst/>
          </a:prstGeom>
        </p:spPr>
        <p:txBody>
          <a:bodyPr wrap="none">
            <a:spAutoFit/>
          </a:bodyPr>
          <a:lstStyle/>
          <a:p>
            <a:r>
              <a:rPr lang="en-US" dirty="0" smtClean="0">
                <a:solidFill>
                  <a:schemeClr val="bg1">
                    <a:lumMod val="95000"/>
                  </a:schemeClr>
                </a:solidFill>
              </a:rPr>
              <a:t>MISSION</a:t>
            </a:r>
            <a:endParaRPr lang="en-US" dirty="0">
              <a:solidFill>
                <a:schemeClr val="bg1">
                  <a:lumMod val="95000"/>
                </a:schemeClr>
              </a:solidFill>
            </a:endParaRPr>
          </a:p>
        </p:txBody>
      </p:sp>
      <p:sp>
        <p:nvSpPr>
          <p:cNvPr id="37" name="Rectangle 36"/>
          <p:cNvSpPr/>
          <p:nvPr/>
        </p:nvSpPr>
        <p:spPr>
          <a:xfrm>
            <a:off x="6128102" y="91559"/>
            <a:ext cx="915635" cy="369332"/>
          </a:xfrm>
          <a:prstGeom prst="rect">
            <a:avLst/>
          </a:prstGeom>
        </p:spPr>
        <p:txBody>
          <a:bodyPr wrap="none">
            <a:spAutoFit/>
          </a:bodyPr>
          <a:lstStyle/>
          <a:p>
            <a:r>
              <a:rPr lang="en-US" dirty="0" smtClean="0">
                <a:solidFill>
                  <a:schemeClr val="bg1">
                    <a:lumMod val="95000"/>
                  </a:schemeClr>
                </a:solidFill>
              </a:rPr>
              <a:t>VISION</a:t>
            </a:r>
            <a:endParaRPr lang="en-US" dirty="0">
              <a:solidFill>
                <a:schemeClr val="bg1">
                  <a:lumMod val="95000"/>
                </a:schemeClr>
              </a:solidFill>
            </a:endParaRPr>
          </a:p>
        </p:txBody>
      </p:sp>
      <p:sp>
        <p:nvSpPr>
          <p:cNvPr id="38" name="Rectangle 37"/>
          <p:cNvSpPr/>
          <p:nvPr/>
        </p:nvSpPr>
        <p:spPr>
          <a:xfrm>
            <a:off x="2034116" y="116443"/>
            <a:ext cx="958083" cy="369332"/>
          </a:xfrm>
          <a:prstGeom prst="rect">
            <a:avLst/>
          </a:prstGeom>
        </p:spPr>
        <p:txBody>
          <a:bodyPr wrap="none">
            <a:spAutoFit/>
          </a:bodyPr>
          <a:lstStyle/>
          <a:p>
            <a:r>
              <a:rPr lang="en-US" dirty="0" smtClean="0">
                <a:solidFill>
                  <a:schemeClr val="bg1">
                    <a:lumMod val="95000"/>
                  </a:schemeClr>
                </a:solidFill>
              </a:rPr>
              <a:t>VALUES</a:t>
            </a:r>
            <a:endParaRPr lang="en-US" dirty="0">
              <a:solidFill>
                <a:schemeClr val="bg1">
                  <a:lumMod val="95000"/>
                </a:schemeClr>
              </a:solidFill>
            </a:endParaRPr>
          </a:p>
        </p:txBody>
      </p:sp>
      <p:cxnSp>
        <p:nvCxnSpPr>
          <p:cNvPr id="39" name="Straight Connector 38"/>
          <p:cNvCxnSpPr/>
          <p:nvPr/>
        </p:nvCxnSpPr>
        <p:spPr>
          <a:xfrm>
            <a:off x="4762" y="994807"/>
            <a:ext cx="9153525" cy="0"/>
          </a:xfrm>
          <a:prstGeom prst="line">
            <a:avLst/>
          </a:prstGeom>
          <a:ln w="101600">
            <a:solidFill>
              <a:srgbClr val="0093D0"/>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363273" y="176380"/>
            <a:ext cx="8229600" cy="955674"/>
          </a:xfrm>
          <a:prstGeom prst="rect">
            <a:avLst/>
          </a:prstGeom>
        </p:spPr>
        <p:txBody>
          <a:bodyPr/>
          <a:lstStyle>
            <a:lvl1pPr algn="l" defTabSz="914400" rtl="0" eaLnBrk="1" latinLnBrk="0" hangingPunct="1">
              <a:spcBef>
                <a:spcPct val="0"/>
              </a:spcBef>
              <a:buNone/>
              <a:defRPr sz="3400" kern="1200">
                <a:solidFill>
                  <a:srgbClr val="343735"/>
                </a:solidFill>
                <a:latin typeface="+mj-lt"/>
                <a:ea typeface="+mj-ea"/>
                <a:cs typeface="+mj-cs"/>
              </a:defRPr>
            </a:lvl1pPr>
          </a:lstStyle>
          <a:p>
            <a:r>
              <a:rPr lang="en-US" sz="3000" dirty="0" smtClean="0"/>
              <a:t>GP Strategies</a:t>
            </a:r>
            <a:endParaRPr lang="en-US" sz="3000" spc="-60" dirty="0" smtClean="0">
              <a:solidFill>
                <a:srgbClr val="0093D0"/>
              </a:solidFill>
            </a:endParaRPr>
          </a:p>
        </p:txBody>
      </p:sp>
      <p:sp>
        <p:nvSpPr>
          <p:cNvPr id="20" name="TextBox 19"/>
          <p:cNvSpPr txBox="1"/>
          <p:nvPr/>
        </p:nvSpPr>
        <p:spPr>
          <a:xfrm>
            <a:off x="449263" y="2600007"/>
            <a:ext cx="8504237" cy="1251625"/>
          </a:xfrm>
          <a:prstGeom prst="rect">
            <a:avLst/>
          </a:prstGeom>
          <a:noFill/>
        </p:spPr>
        <p:txBody>
          <a:bodyPr wrap="square" lIns="0" tIns="0" rIns="0" bIns="0" rtlCol="0">
            <a:spAutoFit/>
          </a:bodyPr>
          <a:lstStyle/>
          <a:p>
            <a:pPr>
              <a:lnSpc>
                <a:spcPts val="3800"/>
              </a:lnSpc>
            </a:pPr>
            <a:r>
              <a:rPr lang="en-US" sz="2600" dirty="0">
                <a:solidFill>
                  <a:srgbClr val="343735"/>
                </a:solidFill>
              </a:rPr>
              <a:t>GP Strategies is a leading custom</a:t>
            </a:r>
            <a:r>
              <a:rPr lang="en-US" sz="2600" dirty="0">
                <a:solidFill>
                  <a:srgbClr val="0093D0"/>
                </a:solidFill>
              </a:rPr>
              <a:t> </a:t>
            </a:r>
            <a:r>
              <a:rPr lang="en-US" sz="4800" dirty="0" smtClean="0">
                <a:solidFill>
                  <a:srgbClr val="0093D0"/>
                </a:solidFill>
              </a:rPr>
              <a:t>TRAINING </a:t>
            </a:r>
            <a:r>
              <a:rPr lang="en-US" sz="2600" dirty="0" smtClean="0">
                <a:solidFill>
                  <a:srgbClr val="343735"/>
                </a:solidFill>
              </a:rPr>
              <a:t>and</a:t>
            </a:r>
            <a:r>
              <a:rPr lang="en-US" sz="4800" dirty="0" smtClean="0">
                <a:solidFill>
                  <a:srgbClr val="343735"/>
                </a:solidFill>
              </a:rPr>
              <a:t> </a:t>
            </a:r>
            <a:r>
              <a:rPr lang="en-US" sz="4800" dirty="0">
                <a:solidFill>
                  <a:srgbClr val="0093D0"/>
                </a:solidFill>
              </a:rPr>
              <a:t>PERFORMANCE</a:t>
            </a:r>
            <a:r>
              <a:rPr lang="en-US" sz="4000" dirty="0">
                <a:solidFill>
                  <a:srgbClr val="0093D0"/>
                </a:solidFill>
              </a:rPr>
              <a:t> </a:t>
            </a:r>
            <a:r>
              <a:rPr lang="en-US" sz="2600" dirty="0">
                <a:solidFill>
                  <a:srgbClr val="343735"/>
                </a:solidFill>
              </a:rPr>
              <a:t>improvement company.</a:t>
            </a:r>
          </a:p>
          <a:p>
            <a:endParaRPr lang="en-US" dirty="0">
              <a:solidFill>
                <a:srgbClr val="343735"/>
              </a:solidFill>
            </a:endParaRPr>
          </a:p>
        </p:txBody>
      </p:sp>
      <p:pic>
        <p:nvPicPr>
          <p:cNvPr id="21" name="Content Placeholder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1400"/>
            <a:ext cx="9144000" cy="1371600"/>
          </a:xfrm>
          <a:prstGeom prst="rect">
            <a:avLst/>
          </a:prstGeom>
          <a:solidFill>
            <a:srgbClr val="FFFFFF"/>
          </a:solidFill>
          <a:effectLst>
            <a:outerShdw blurRad="292100" dist="88900" dir="5400000" algn="ctr" rotWithShape="0">
              <a:schemeClr val="tx1">
                <a:alpha val="40000"/>
              </a:schemeClr>
            </a:outerShdw>
          </a:effectLst>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176" y="0"/>
            <a:ext cx="1731121" cy="1371487"/>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b="8554"/>
          <a:stretch/>
        </p:blipFill>
        <p:spPr>
          <a:xfrm flipH="1">
            <a:off x="0" y="1038224"/>
            <a:ext cx="9144000" cy="1254265"/>
          </a:xfrm>
          <a:prstGeom prst="rect">
            <a:avLst/>
          </a:prstGeom>
          <a:effectLst/>
        </p:spPr>
      </p:pic>
      <p:sp>
        <p:nvSpPr>
          <p:cNvPr id="2" name="Rectangle 1"/>
          <p:cNvSpPr/>
          <p:nvPr/>
        </p:nvSpPr>
        <p:spPr>
          <a:xfrm>
            <a:off x="0" y="1609725"/>
            <a:ext cx="9144000" cy="689159"/>
          </a:xfrm>
          <a:prstGeom prst="rect">
            <a:avLst/>
          </a:prstGeom>
          <a:gradFill>
            <a:gsLst>
              <a:gs pos="0">
                <a:schemeClr val="bg1">
                  <a:alpha val="0"/>
                </a:schemeClr>
              </a:gs>
              <a:gs pos="92000">
                <a:srgbClr val="C18B1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p:cNvSpPr txBox="1">
            <a:spLocks/>
          </p:cNvSpPr>
          <p:nvPr/>
        </p:nvSpPr>
        <p:spPr>
          <a:xfrm>
            <a:off x="444500" y="1"/>
            <a:ext cx="8229600" cy="955674"/>
          </a:xfrm>
          <a:prstGeom prst="rect">
            <a:avLst/>
          </a:prstGeom>
        </p:spPr>
        <p:txBody>
          <a:bodyPr lIns="0" tIns="45720" rIns="0" bIns="0" anchor="ctr" anchorCtr="0"/>
          <a:lstStyle>
            <a:lvl1pPr algn="l" defTabSz="914400" rtl="0" eaLnBrk="1" latinLnBrk="0" hangingPunct="1">
              <a:lnSpc>
                <a:spcPts val="3300"/>
              </a:lnSpc>
              <a:spcBef>
                <a:spcPts val="600"/>
              </a:spcBef>
              <a:buNone/>
              <a:defRPr sz="3000" kern="1200">
                <a:solidFill>
                  <a:srgbClr val="343735"/>
                </a:solidFill>
                <a:latin typeface="Gill Sans MT" pitchFamily="34" charset="0"/>
                <a:ea typeface="+mj-ea"/>
                <a:cs typeface="+mj-cs"/>
              </a:defRPr>
            </a:lvl1pPr>
          </a:lstStyle>
          <a:p>
            <a:r>
              <a:rPr lang="en-US" dirty="0" smtClean="0">
                <a:solidFill>
                  <a:schemeClr val="bg1"/>
                </a:solidFill>
              </a:rPr>
              <a:t>GP Strategies </a:t>
            </a:r>
            <a:r>
              <a:rPr lang="en-US" dirty="0" smtClean="0">
                <a:solidFill>
                  <a:srgbClr val="0093D0"/>
                </a:solidFill>
              </a:rPr>
              <a:t>AWARDS</a:t>
            </a:r>
            <a:endParaRPr lang="en-US" dirty="0"/>
          </a:p>
        </p:txBody>
      </p:sp>
      <p:sp>
        <p:nvSpPr>
          <p:cNvPr id="10" name="Slide Number Placeholder 1"/>
          <p:cNvSpPr>
            <a:spLocks noGrp="1"/>
          </p:cNvSpPr>
          <p:nvPr>
            <p:ph type="sldNum" sz="quarter" idx="11"/>
          </p:nvPr>
        </p:nvSpPr>
        <p:spPr/>
        <p:txBody>
          <a:bodyPr/>
          <a:lstStyle/>
          <a:p>
            <a:fld id="{02C8D0DF-C1CD-41D2-A83F-355550C212EF}" type="slidenum">
              <a:rPr lang="en-US" smtClean="0"/>
              <a:pPr/>
              <a:t>5</a:t>
            </a:fld>
            <a:endParaRPr lang="en-US" dirty="0"/>
          </a:p>
        </p:txBody>
      </p:sp>
      <p:cxnSp>
        <p:nvCxnSpPr>
          <p:cNvPr id="15" name="Straight Connector 14"/>
          <p:cNvCxnSpPr/>
          <p:nvPr/>
        </p:nvCxnSpPr>
        <p:spPr>
          <a:xfrm>
            <a:off x="5164733" y="2289357"/>
            <a:ext cx="0" cy="4464091"/>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10"/>
          <p:cNvSpPr txBox="1">
            <a:spLocks/>
          </p:cNvSpPr>
          <p:nvPr/>
        </p:nvSpPr>
        <p:spPr>
          <a:xfrm>
            <a:off x="139549" y="2354946"/>
            <a:ext cx="5080151" cy="4460445"/>
          </a:xfrm>
          <a:prstGeom prst="rect">
            <a:avLst/>
          </a:prstGeom>
        </p:spPr>
        <p:txBody>
          <a:bodyPr bIns="0">
            <a:normAutofit fontScale="92500" lnSpcReduction="10000"/>
          </a:bodyPr>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4">
              <a:lnSpc>
                <a:spcPct val="110000"/>
              </a:lnSpc>
              <a:spcBef>
                <a:spcPts val="100"/>
              </a:spcBef>
              <a:buClr>
                <a:srgbClr val="F15D22"/>
              </a:buClr>
              <a:buSzPct val="125000"/>
              <a:buFont typeface="Wingdings" pitchFamily="2" charset="2"/>
              <a:buChar char="«"/>
              <a:tabLst>
                <a:tab pos="227013" algn="l"/>
                <a:tab pos="627063" algn="l"/>
                <a:tab pos="739775" algn="l"/>
                <a:tab pos="1941513" algn="r"/>
                <a:tab pos="2055813" algn="l"/>
              </a:tabLst>
            </a:pPr>
            <a:r>
              <a:rPr lang="en-US" sz="1200" b="1" dirty="0" smtClean="0">
                <a:solidFill>
                  <a:srgbClr val="343735"/>
                </a:solidFill>
                <a:latin typeface="Gill Sans MT" pitchFamily="34" charset="0"/>
              </a:rPr>
              <a:t>Engineering New Record</a:t>
            </a:r>
          </a:p>
          <a:p>
            <a:pPr marL="228600" indent="-228600">
              <a:buNone/>
              <a:tabLst>
                <a:tab pos="227013" algn="l"/>
                <a:tab pos="627063" algn="l"/>
                <a:tab pos="739775" algn="l"/>
                <a:tab pos="1941513" algn="r"/>
                <a:tab pos="2055813" algn="l"/>
              </a:tabLst>
            </a:pPr>
            <a:r>
              <a:rPr lang="en-US" sz="1200" dirty="0" smtClean="0">
                <a:latin typeface="Gill Sans MT" pitchFamily="34" charset="0"/>
              </a:rPr>
              <a:t>	</a:t>
            </a:r>
            <a:r>
              <a:rPr lang="en-US" sz="1200" dirty="0" smtClean="0"/>
              <a:t>2015 	ENR Top 500 Design Firms</a:t>
            </a:r>
          </a:p>
          <a:p>
            <a:pPr marL="228600" lvl="4">
              <a:lnSpc>
                <a:spcPct val="110000"/>
              </a:lnSpc>
              <a:spcBef>
                <a:spcPts val="600"/>
              </a:spcBef>
              <a:buClr>
                <a:srgbClr val="F15D22"/>
              </a:buClr>
              <a:buSzPct val="125000"/>
              <a:buFont typeface="Wingdings" pitchFamily="2" charset="2"/>
              <a:buChar char="«"/>
              <a:tabLst>
                <a:tab pos="227013" algn="l"/>
                <a:tab pos="627063" algn="l"/>
                <a:tab pos="739775" algn="l"/>
                <a:tab pos="1941513" algn="r"/>
                <a:tab pos="2055813" algn="l"/>
              </a:tabLst>
            </a:pPr>
            <a:r>
              <a:rPr lang="en-US" sz="1200" b="1" dirty="0" err="1" smtClean="0">
                <a:solidFill>
                  <a:srgbClr val="343735"/>
                </a:solidFill>
                <a:latin typeface="Gill Sans MT" pitchFamily="34" charset="0"/>
              </a:rPr>
              <a:t>Elearning</a:t>
            </a:r>
            <a:r>
              <a:rPr lang="en-US" sz="1200" b="1" dirty="0">
                <a:solidFill>
                  <a:srgbClr val="343735"/>
                </a:solidFill>
                <a:latin typeface="Gill Sans MT" pitchFamily="34" charset="0"/>
              </a:rPr>
              <a:t>! Magazine</a:t>
            </a:r>
          </a:p>
          <a:p>
            <a:pPr marL="228600" indent="-228600">
              <a:buNone/>
              <a:tabLst>
                <a:tab pos="227013" algn="l"/>
                <a:tab pos="627063" algn="l"/>
                <a:tab pos="739775" algn="l"/>
                <a:tab pos="1941513" algn="r"/>
                <a:tab pos="2055813" algn="l"/>
              </a:tabLst>
            </a:pPr>
            <a:r>
              <a:rPr lang="en-US" sz="1200" dirty="0">
                <a:latin typeface="Gill Sans MT" pitchFamily="34" charset="0"/>
              </a:rPr>
              <a:t>	</a:t>
            </a:r>
            <a:r>
              <a:rPr lang="en-US" sz="1200" dirty="0" smtClean="0"/>
              <a:t>2015 </a:t>
            </a:r>
            <a:r>
              <a:rPr lang="en-US" sz="1200" dirty="0"/>
              <a:t>	</a:t>
            </a:r>
            <a:r>
              <a:rPr lang="en-US" sz="1200" dirty="0" smtClean="0"/>
              <a:t>Winner </a:t>
            </a:r>
            <a:r>
              <a:rPr lang="en-US" sz="1200" dirty="0"/>
              <a:t>for Best </a:t>
            </a:r>
            <a:r>
              <a:rPr lang="en-US" sz="1200" dirty="0" smtClean="0"/>
              <a:t>Outsource </a:t>
            </a:r>
            <a:r>
              <a:rPr lang="en-US" sz="1200" dirty="0"/>
              <a:t>Learning Services provider </a:t>
            </a:r>
            <a:r>
              <a:rPr lang="en-US" sz="1200" dirty="0">
                <a:latin typeface="Gill Sans MT" pitchFamily="34" charset="0"/>
              </a:rPr>
              <a:t>	</a:t>
            </a:r>
            <a:r>
              <a:rPr lang="en-US" sz="1200" dirty="0" smtClean="0">
                <a:latin typeface="Gill Sans MT" pitchFamily="34" charset="0"/>
              </a:rPr>
              <a:t/>
            </a:r>
            <a:br>
              <a:rPr lang="en-US" sz="1200" dirty="0" smtClean="0">
                <a:latin typeface="Gill Sans MT" pitchFamily="34" charset="0"/>
              </a:rPr>
            </a:br>
            <a:r>
              <a:rPr lang="en-US" sz="1200" dirty="0" smtClean="0"/>
              <a:t>2014 </a:t>
            </a:r>
            <a:r>
              <a:rPr lang="en-US" sz="1200" dirty="0"/>
              <a:t>	Excellence for Best Managed Learning Services </a:t>
            </a:r>
            <a:r>
              <a:rPr lang="en-US" sz="1200" dirty="0" smtClean="0"/>
              <a:t>provider</a:t>
            </a:r>
            <a:endParaRPr lang="en-US" sz="1200" i="1" dirty="0"/>
          </a:p>
          <a:p>
            <a:pPr marL="228600" lvl="4">
              <a:spcBef>
                <a:spcPts val="600"/>
              </a:spcBef>
              <a:buClr>
                <a:srgbClr val="F15D22"/>
              </a:buClr>
              <a:buSzPct val="125000"/>
              <a:buFont typeface="Wingdings" pitchFamily="2" charset="2"/>
              <a:buChar char=""/>
              <a:tabLst>
                <a:tab pos="227013" algn="l"/>
                <a:tab pos="627063" algn="l"/>
                <a:tab pos="739775" algn="l"/>
                <a:tab pos="1941513" algn="r"/>
                <a:tab pos="2055813" algn="l"/>
              </a:tabLst>
            </a:pPr>
            <a:r>
              <a:rPr lang="en-US" sz="1200" b="1" dirty="0" smtClean="0">
                <a:solidFill>
                  <a:srgbClr val="343735"/>
                </a:solidFill>
                <a:latin typeface="Gill Sans MT" pitchFamily="34" charset="0"/>
              </a:rPr>
              <a:t>Training Industry, Inc.</a:t>
            </a:r>
            <a:endParaRPr lang="en-US" sz="1200" dirty="0" smtClean="0">
              <a:latin typeface="Gill Sans MT" pitchFamily="34" charset="0"/>
            </a:endParaRPr>
          </a:p>
          <a:p>
            <a:pPr marL="0" lvl="4" indent="0">
              <a:lnSpc>
                <a:spcPct val="110000"/>
              </a:lnSpc>
              <a:spcBef>
                <a:spcPts val="0"/>
              </a:spcBef>
              <a:buClr>
                <a:srgbClr val="F15D22"/>
              </a:buClr>
              <a:buNone/>
              <a:tabLst>
                <a:tab pos="227013" algn="l"/>
                <a:tab pos="627063" algn="l"/>
                <a:tab pos="739775" algn="l"/>
                <a:tab pos="1941513" algn="r"/>
                <a:tab pos="2055813" algn="l"/>
              </a:tabLst>
            </a:pPr>
            <a:r>
              <a:rPr lang="en-US" sz="1200" dirty="0" smtClean="0"/>
              <a:t>	2016 </a:t>
            </a:r>
            <a:r>
              <a:rPr lang="en-US" sz="1200" dirty="0"/>
              <a:t>	Top 20 Sales Training Company </a:t>
            </a:r>
            <a:r>
              <a:rPr lang="en-US" sz="1200" dirty="0" smtClean="0"/>
              <a:t>(</a:t>
            </a:r>
            <a:r>
              <a:rPr lang="en-US" sz="1200" i="1" dirty="0" smtClean="0"/>
              <a:t>9th </a:t>
            </a:r>
            <a:r>
              <a:rPr lang="en-US" sz="1200" i="1" dirty="0"/>
              <a:t>Consecutive Year</a:t>
            </a:r>
            <a:r>
              <a:rPr lang="en-US" sz="1200" dirty="0"/>
              <a:t>) </a:t>
            </a:r>
            <a:endParaRPr lang="en-US" sz="1200" dirty="0" smtClean="0"/>
          </a:p>
          <a:p>
            <a:pPr marL="0" lvl="4" indent="0">
              <a:lnSpc>
                <a:spcPct val="110000"/>
              </a:lnSpc>
              <a:spcBef>
                <a:spcPts val="0"/>
              </a:spcBef>
              <a:buClr>
                <a:srgbClr val="F15D22"/>
              </a:buClr>
              <a:buNone/>
              <a:tabLst>
                <a:tab pos="227013" algn="l"/>
                <a:tab pos="627063" algn="l"/>
                <a:tab pos="739775" algn="l"/>
                <a:tab pos="1941513" algn="r"/>
                <a:tab pos="2055813" algn="l"/>
              </a:tabLst>
            </a:pPr>
            <a:r>
              <a:rPr lang="en-US" sz="1200" dirty="0" smtClean="0">
                <a:latin typeface="Gill Sans MT" pitchFamily="34" charset="0"/>
              </a:rPr>
              <a:t>	2016 </a:t>
            </a:r>
            <a:r>
              <a:rPr lang="en-US" sz="1200" dirty="0">
                <a:latin typeface="Gill Sans MT" pitchFamily="34" charset="0"/>
              </a:rPr>
              <a:t>	Top 20 Leadership Training Company </a:t>
            </a:r>
            <a:r>
              <a:rPr lang="en-US" sz="1200" i="1" dirty="0" smtClean="0"/>
              <a:t>(4</a:t>
            </a:r>
            <a:r>
              <a:rPr lang="en-US" sz="1200" i="1" baseline="30000" dirty="0" smtClean="0"/>
              <a:t>th </a:t>
            </a:r>
            <a:r>
              <a:rPr lang="en-US" sz="1200" i="1" dirty="0" smtClean="0"/>
              <a:t>Consecutive Year)</a:t>
            </a:r>
            <a:endParaRPr lang="en-US" sz="1200" dirty="0"/>
          </a:p>
          <a:p>
            <a:pPr marL="0" lvl="4" indent="0">
              <a:lnSpc>
                <a:spcPct val="110000"/>
              </a:lnSpc>
              <a:spcBef>
                <a:spcPts val="0"/>
              </a:spcBef>
              <a:buClr>
                <a:srgbClr val="F15D22"/>
              </a:buClr>
              <a:buNone/>
              <a:tabLst>
                <a:tab pos="227013" algn="l"/>
                <a:tab pos="627063" algn="l"/>
                <a:tab pos="739775" algn="l"/>
                <a:tab pos="1941513" algn="r"/>
                <a:tab pos="2055813" algn="l"/>
              </a:tabLst>
            </a:pPr>
            <a:r>
              <a:rPr lang="en-US" sz="1200" dirty="0" smtClean="0"/>
              <a:t>	2015 </a:t>
            </a:r>
            <a:r>
              <a:rPr lang="en-US" sz="1200" dirty="0"/>
              <a:t>	Top 20 IT Training Company </a:t>
            </a:r>
            <a:r>
              <a:rPr lang="en-US" sz="1200" dirty="0" smtClean="0"/>
              <a:t>(</a:t>
            </a:r>
            <a:r>
              <a:rPr lang="en-US" sz="1200" i="1" dirty="0" smtClean="0"/>
              <a:t>8</a:t>
            </a:r>
            <a:r>
              <a:rPr lang="en-US" sz="1200" i="1" baseline="30000" dirty="0" smtClean="0"/>
              <a:t>th</a:t>
            </a:r>
            <a:r>
              <a:rPr lang="en-US" sz="1200" i="1" dirty="0" smtClean="0"/>
              <a:t> </a:t>
            </a:r>
            <a:r>
              <a:rPr lang="en-US" sz="1200" i="1" dirty="0"/>
              <a:t>Consecutive </a:t>
            </a:r>
            <a:r>
              <a:rPr lang="en-US" sz="1200" i="1" dirty="0" smtClean="0"/>
              <a:t>Year)</a:t>
            </a:r>
            <a:br>
              <a:rPr lang="en-US" sz="1200" i="1" dirty="0" smtClean="0"/>
            </a:br>
            <a:r>
              <a:rPr lang="en-US" sz="1200" dirty="0" smtClean="0">
                <a:latin typeface="Gill Sans MT" pitchFamily="34" charset="0"/>
              </a:rPr>
              <a:t>	</a:t>
            </a:r>
            <a:r>
              <a:rPr lang="en-US" sz="1200" dirty="0"/>
              <a:t>2015 	Top 20 Gamification Company </a:t>
            </a:r>
            <a:r>
              <a:rPr lang="en-US" sz="1200" i="1" dirty="0"/>
              <a:t>(2</a:t>
            </a:r>
            <a:r>
              <a:rPr lang="en-US" sz="1200" i="1" baseline="30000" dirty="0"/>
              <a:t>nd</a:t>
            </a:r>
            <a:r>
              <a:rPr lang="en-US" sz="1200" i="1" dirty="0"/>
              <a:t> Consecutive </a:t>
            </a:r>
            <a:r>
              <a:rPr lang="en-US" sz="1200" i="1" dirty="0" smtClean="0"/>
              <a:t>Year)</a:t>
            </a:r>
            <a:r>
              <a:rPr lang="en-US" sz="1200" dirty="0">
                <a:latin typeface="Gill Sans MT" pitchFamily="34" charset="0"/>
              </a:rPr>
              <a:t/>
            </a:r>
            <a:br>
              <a:rPr lang="en-US" sz="1200" dirty="0">
                <a:latin typeface="Gill Sans MT" pitchFamily="34" charset="0"/>
              </a:rPr>
            </a:br>
            <a:r>
              <a:rPr lang="en-US" sz="1200" dirty="0" smtClean="0">
                <a:latin typeface="Gill Sans MT" pitchFamily="34" charset="0"/>
              </a:rPr>
              <a:t>	</a:t>
            </a:r>
            <a:r>
              <a:rPr lang="en-US" sz="1200" dirty="0" smtClean="0"/>
              <a:t>2015 </a:t>
            </a:r>
            <a:r>
              <a:rPr lang="en-US" sz="1200" dirty="0"/>
              <a:t>	Top 20 Learning Portal Company </a:t>
            </a:r>
            <a:r>
              <a:rPr lang="en-US" sz="1200" dirty="0" smtClean="0"/>
              <a:t>(</a:t>
            </a:r>
            <a:r>
              <a:rPr lang="en-US" sz="1200" i="1" dirty="0" smtClean="0"/>
              <a:t>6</a:t>
            </a:r>
            <a:r>
              <a:rPr lang="en-US" sz="1200" i="1" baseline="30000" dirty="0" smtClean="0"/>
              <a:t>th</a:t>
            </a:r>
            <a:r>
              <a:rPr lang="en-US" sz="1200" i="1" dirty="0" smtClean="0"/>
              <a:t> </a:t>
            </a:r>
            <a:r>
              <a:rPr lang="en-US" sz="1200" i="1" dirty="0"/>
              <a:t>Consecutive </a:t>
            </a:r>
            <a:r>
              <a:rPr lang="en-US" sz="1200" i="1" dirty="0" smtClean="0"/>
              <a:t>Year)</a:t>
            </a:r>
            <a:r>
              <a:rPr lang="en-US" sz="1200" dirty="0">
                <a:latin typeface="Gill Sans MT" pitchFamily="34" charset="0"/>
              </a:rPr>
              <a:t/>
            </a:r>
            <a:br>
              <a:rPr lang="en-US" sz="1200" dirty="0">
                <a:latin typeface="Gill Sans MT" pitchFamily="34" charset="0"/>
              </a:rPr>
            </a:br>
            <a:r>
              <a:rPr lang="en-US" sz="1200" dirty="0" smtClean="0">
                <a:latin typeface="Gill Sans MT" pitchFamily="34" charset="0"/>
              </a:rPr>
              <a:t>	</a:t>
            </a:r>
            <a:r>
              <a:rPr lang="en-US" sz="1200" dirty="0" smtClean="0"/>
              <a:t>2015 </a:t>
            </a:r>
            <a:r>
              <a:rPr lang="en-US" sz="1200" dirty="0"/>
              <a:t>	Top 20 Workforce Development </a:t>
            </a:r>
            <a:r>
              <a:rPr lang="en-US" sz="1200" dirty="0" smtClean="0"/>
              <a:t>Company </a:t>
            </a:r>
            <a:r>
              <a:rPr lang="en-US" sz="1200" i="1" dirty="0" smtClean="0"/>
              <a:t>(4</a:t>
            </a:r>
            <a:r>
              <a:rPr lang="en-US" sz="1200" i="1" baseline="30000" dirty="0" smtClean="0"/>
              <a:t>th</a:t>
            </a:r>
            <a:r>
              <a:rPr lang="en-US" sz="1200" i="1" dirty="0" smtClean="0"/>
              <a:t> </a:t>
            </a:r>
            <a:r>
              <a:rPr lang="en-US" sz="1200" i="1" dirty="0"/>
              <a:t>Consecutive </a:t>
            </a:r>
            <a:r>
              <a:rPr lang="en-US" sz="1200" i="1" dirty="0" smtClean="0"/>
              <a:t>Year) </a:t>
            </a:r>
            <a:br>
              <a:rPr lang="en-US" sz="1200" i="1" dirty="0" smtClean="0"/>
            </a:br>
            <a:r>
              <a:rPr lang="en-US" sz="1200" i="1" dirty="0" smtClean="0"/>
              <a:t>	</a:t>
            </a:r>
            <a:r>
              <a:rPr lang="en-US" sz="1200" dirty="0" smtClean="0"/>
              <a:t>2015 	Top 20 Content Development Company </a:t>
            </a:r>
            <a:r>
              <a:rPr lang="en-US" sz="1200" i="1" dirty="0" smtClean="0"/>
              <a:t>(5</a:t>
            </a:r>
            <a:r>
              <a:rPr lang="en-US" sz="1200" i="1" baseline="30000" dirty="0" smtClean="0"/>
              <a:t>th </a:t>
            </a:r>
            <a:r>
              <a:rPr lang="en-US" sz="1200" i="1" dirty="0" smtClean="0"/>
              <a:t>Consecutive Year)</a:t>
            </a:r>
            <a:r>
              <a:rPr lang="en-US" sz="1200" dirty="0" smtClean="0">
                <a:latin typeface="Gill Sans MT" pitchFamily="34" charset="0"/>
              </a:rPr>
              <a:t/>
            </a:r>
            <a:br>
              <a:rPr lang="en-US" sz="1200" dirty="0" smtClean="0">
                <a:latin typeface="Gill Sans MT" pitchFamily="34" charset="0"/>
              </a:rPr>
            </a:br>
            <a:r>
              <a:rPr lang="en-US" sz="1200" dirty="0" smtClean="0">
                <a:latin typeface="Gill Sans MT" pitchFamily="34" charset="0"/>
              </a:rPr>
              <a:t>	2015	Top 20 Training Outsourcing Company </a:t>
            </a:r>
            <a:r>
              <a:rPr lang="en-US" sz="1200" i="1" dirty="0" smtClean="0">
                <a:latin typeface="Gill Sans MT" pitchFamily="34" charset="0"/>
              </a:rPr>
              <a:t>(12</a:t>
            </a:r>
            <a:r>
              <a:rPr lang="en-US" sz="1200" i="1" baseline="30000" dirty="0" smtClean="0">
                <a:latin typeface="Gill Sans MT" pitchFamily="34" charset="0"/>
              </a:rPr>
              <a:t>th</a:t>
            </a:r>
            <a:r>
              <a:rPr lang="en-US" sz="1200" i="1" dirty="0" smtClean="0">
                <a:latin typeface="Gill Sans MT" pitchFamily="34" charset="0"/>
              </a:rPr>
              <a:t> Consecutive Year)</a:t>
            </a:r>
            <a:endParaRPr lang="en-US" sz="1200" dirty="0" smtClean="0"/>
          </a:p>
          <a:p>
            <a:pPr marL="228600" lvl="4">
              <a:lnSpc>
                <a:spcPct val="110000"/>
              </a:lnSpc>
              <a:spcBef>
                <a:spcPts val="600"/>
              </a:spcBef>
              <a:buClr>
                <a:srgbClr val="F15D22"/>
              </a:buClr>
              <a:buSzPct val="125000"/>
              <a:buFont typeface="Wingdings" pitchFamily="2" charset="2"/>
              <a:buChar char="«"/>
              <a:tabLst>
                <a:tab pos="227013" algn="l"/>
                <a:tab pos="627063" algn="l"/>
                <a:tab pos="739775" algn="l"/>
                <a:tab pos="1200150" algn="r"/>
                <a:tab pos="1314450" algn="l"/>
              </a:tabLst>
            </a:pPr>
            <a:r>
              <a:rPr lang="en-US" sz="1200" b="1" dirty="0" smtClean="0">
                <a:solidFill>
                  <a:srgbClr val="343735"/>
                </a:solidFill>
                <a:latin typeface="Gill Sans MT" pitchFamily="34" charset="0"/>
              </a:rPr>
              <a:t>Brandon Hall Group</a:t>
            </a:r>
            <a:br>
              <a:rPr lang="en-US" sz="1200" b="1" dirty="0" smtClean="0">
                <a:solidFill>
                  <a:srgbClr val="343735"/>
                </a:solidFill>
                <a:latin typeface="Gill Sans MT" pitchFamily="34" charset="0"/>
              </a:rPr>
            </a:br>
            <a:r>
              <a:rPr lang="en-US" sz="1200" dirty="0" smtClean="0"/>
              <a:t>2015	Gold	|	Best Custom Content</a:t>
            </a:r>
            <a:br>
              <a:rPr lang="en-US" sz="1200" dirty="0" smtClean="0"/>
            </a:br>
            <a:r>
              <a:rPr lang="en-US" sz="1200" dirty="0" smtClean="0"/>
              <a:t>	Gold 	|	Best Sales Training Program</a:t>
            </a:r>
            <a:br>
              <a:rPr lang="en-US" sz="1200" dirty="0" smtClean="0"/>
            </a:br>
            <a:r>
              <a:rPr lang="en-US" sz="1200" dirty="0" smtClean="0"/>
              <a:t>	Gold 	|	Best Advance in Benefits Strategy and Administration</a:t>
            </a:r>
            <a:br>
              <a:rPr lang="en-US" sz="1200" dirty="0" smtClean="0"/>
            </a:br>
            <a:r>
              <a:rPr lang="en-US" sz="1200" dirty="0" smtClean="0"/>
              <a:t>	Silver	|	Best Advance in Custom Content</a:t>
            </a:r>
            <a:br>
              <a:rPr lang="en-US" sz="1200" dirty="0" smtClean="0"/>
            </a:br>
            <a:r>
              <a:rPr lang="en-US" sz="1200" dirty="0" smtClean="0"/>
              <a:t>	Silver	|	Best Learning Team</a:t>
            </a:r>
            <a:br>
              <a:rPr lang="en-US" sz="1200" dirty="0" smtClean="0"/>
            </a:br>
            <a:r>
              <a:rPr lang="en-US" sz="1200" dirty="0" smtClean="0"/>
              <a:t>	Bronze	|	Best Advance in Compliance Training</a:t>
            </a:r>
            <a:br>
              <a:rPr lang="en-US" sz="1200" dirty="0" smtClean="0"/>
            </a:br>
            <a:r>
              <a:rPr lang="en-US" sz="1200" dirty="0" smtClean="0"/>
              <a:t>	Bronze	|	Best Unique or Innovative Leadership Development Program</a:t>
            </a:r>
            <a:br>
              <a:rPr lang="en-US" sz="1200" dirty="0" smtClean="0"/>
            </a:br>
            <a:r>
              <a:rPr lang="en-US" sz="1200" dirty="0" smtClean="0"/>
              <a:t>	Bronze	|	Best New Hire Onboarding Program</a:t>
            </a:r>
            <a:br>
              <a:rPr lang="en-US" sz="1200" dirty="0" smtClean="0"/>
            </a:br>
            <a:r>
              <a:rPr lang="en-US" sz="1200" dirty="0" smtClean="0"/>
              <a:t>	Bronze	|	Best Advance in Succession and Career Management</a:t>
            </a:r>
          </a:p>
          <a:p>
            <a:pPr marL="228600" lvl="4">
              <a:lnSpc>
                <a:spcPct val="110000"/>
              </a:lnSpc>
              <a:spcBef>
                <a:spcPts val="600"/>
              </a:spcBef>
              <a:buClr>
                <a:srgbClr val="F15D22"/>
              </a:buClr>
              <a:buFont typeface="Wingdings" pitchFamily="2" charset="2"/>
              <a:buChar char="«"/>
              <a:tabLst>
                <a:tab pos="227013" algn="l"/>
                <a:tab pos="627063" algn="l"/>
                <a:tab pos="739775" algn="l"/>
                <a:tab pos="1941513" algn="r"/>
                <a:tab pos="2055813" algn="l"/>
              </a:tabLst>
            </a:pPr>
            <a:endParaRPr lang="en-US" sz="1200" dirty="0"/>
          </a:p>
          <a:p>
            <a:pPr marL="228600" lvl="4">
              <a:lnSpc>
                <a:spcPct val="110000"/>
              </a:lnSpc>
              <a:spcBef>
                <a:spcPts val="600"/>
              </a:spcBef>
              <a:buClr>
                <a:srgbClr val="F15D22"/>
              </a:buClr>
              <a:buFont typeface="Wingdings" pitchFamily="2" charset="2"/>
              <a:buChar char="«"/>
              <a:tabLst>
                <a:tab pos="227013" algn="l"/>
                <a:tab pos="627063" algn="l"/>
                <a:tab pos="739775" algn="l"/>
                <a:tab pos="1941513" algn="r"/>
                <a:tab pos="2055813" algn="l"/>
              </a:tabLst>
            </a:pPr>
            <a:endParaRPr lang="en-US" sz="1200" dirty="0" smtClean="0"/>
          </a:p>
        </p:txBody>
      </p:sp>
      <p:sp>
        <p:nvSpPr>
          <p:cNvPr id="30" name="Content Placeholder 10"/>
          <p:cNvSpPr txBox="1">
            <a:spLocks/>
          </p:cNvSpPr>
          <p:nvPr/>
        </p:nvSpPr>
        <p:spPr>
          <a:xfrm>
            <a:off x="5305425" y="2344745"/>
            <a:ext cx="3658043" cy="4067696"/>
          </a:xfrm>
          <a:prstGeom prst="rect">
            <a:avLst/>
          </a:prstGeom>
        </p:spPr>
        <p:txBody>
          <a:bodyPr vert="horz" lIns="91440" tIns="45720" rIns="91440" bIns="45720" rtlCol="0">
            <a:normAutofit/>
          </a:bodyPr>
          <a:lstStyle/>
          <a:p>
            <a:pPr marL="228600" lvl="4" indent="-228600">
              <a:buClr>
                <a:srgbClr val="F15D22"/>
              </a:buClr>
              <a:buSzPct val="125000"/>
              <a:buFont typeface="Wingdings" pitchFamily="2" charset="2"/>
              <a:buChar char="«"/>
              <a:tabLst>
                <a:tab pos="227013" algn="l"/>
                <a:tab pos="1000125" algn="r"/>
                <a:tab pos="1066800" algn="l"/>
              </a:tabLst>
            </a:pPr>
            <a:r>
              <a:rPr lang="en-US" sz="1200" b="1" dirty="0" smtClean="0">
                <a:solidFill>
                  <a:srgbClr val="343735"/>
                </a:solidFill>
                <a:latin typeface="Gill Sans MT" pitchFamily="34" charset="0"/>
              </a:rPr>
              <a:t>Leadership Excellence</a:t>
            </a:r>
            <a:r>
              <a:rPr lang="en-US" sz="1200" dirty="0" smtClean="0">
                <a:solidFill>
                  <a:srgbClr val="343735"/>
                </a:solidFill>
                <a:latin typeface="Gill Sans MT" pitchFamily="34" charset="0"/>
              </a:rPr>
              <a:t/>
            </a:r>
            <a:br>
              <a:rPr lang="en-US" sz="1200" dirty="0" smtClean="0">
                <a:solidFill>
                  <a:srgbClr val="343735"/>
                </a:solidFill>
                <a:latin typeface="Gill Sans MT" pitchFamily="34" charset="0"/>
              </a:rPr>
            </a:br>
            <a:r>
              <a:rPr lang="en-US" sz="1200" dirty="0" smtClean="0">
                <a:solidFill>
                  <a:srgbClr val="343735"/>
                </a:solidFill>
                <a:latin typeface="Gill Sans MT" pitchFamily="34" charset="0"/>
              </a:rPr>
              <a:t>	</a:t>
            </a:r>
            <a:r>
              <a:rPr lang="en-US" sz="1200" dirty="0" smtClean="0"/>
              <a:t>2014	Leadership Partners and Providers</a:t>
            </a:r>
            <a:br>
              <a:rPr lang="en-US" sz="1200" dirty="0" smtClean="0"/>
            </a:br>
            <a:r>
              <a:rPr lang="en-US" sz="1200" dirty="0" smtClean="0"/>
              <a:t>		Large Consulting Groups 			(50+employees); Ranked #3</a:t>
            </a:r>
            <a:br>
              <a:rPr lang="en-US" sz="1200" dirty="0" smtClean="0"/>
            </a:br>
            <a:r>
              <a:rPr lang="en-US" sz="1200" dirty="0" smtClean="0"/>
              <a:t>		</a:t>
            </a:r>
            <a:r>
              <a:rPr lang="en-US" sz="1200" i="1" dirty="0" smtClean="0">
                <a:solidFill>
                  <a:srgbClr val="343735"/>
                </a:solidFill>
                <a:latin typeface="Gill Sans MT" pitchFamily="34" charset="0"/>
              </a:rPr>
              <a:t>(7</a:t>
            </a:r>
            <a:r>
              <a:rPr lang="en-US" sz="1200" i="1" baseline="30000" dirty="0" smtClean="0">
                <a:solidFill>
                  <a:srgbClr val="343735"/>
                </a:solidFill>
                <a:latin typeface="Gill Sans MT" pitchFamily="34" charset="0"/>
              </a:rPr>
              <a:t>th</a:t>
            </a:r>
            <a:r>
              <a:rPr lang="en-US" sz="1200" i="1" dirty="0" smtClean="0">
                <a:solidFill>
                  <a:srgbClr val="343735"/>
                </a:solidFill>
                <a:latin typeface="Gill Sans MT" pitchFamily="34" charset="0"/>
              </a:rPr>
              <a:t> </a:t>
            </a:r>
            <a:r>
              <a:rPr lang="en-US" sz="1200" i="1" dirty="0">
                <a:solidFill>
                  <a:srgbClr val="343735"/>
                </a:solidFill>
                <a:latin typeface="Gill Sans MT" pitchFamily="34" charset="0"/>
              </a:rPr>
              <a:t>Consecutive Year</a:t>
            </a:r>
            <a:r>
              <a:rPr lang="en-US" sz="1200" i="1" dirty="0" smtClean="0">
                <a:solidFill>
                  <a:srgbClr val="343735"/>
                </a:solidFill>
                <a:latin typeface="Gill Sans MT" pitchFamily="34" charset="0"/>
              </a:rPr>
              <a:t>)</a:t>
            </a:r>
          </a:p>
          <a:p>
            <a:pPr marL="228600" lvl="4" indent="-228600">
              <a:spcBef>
                <a:spcPts val="300"/>
              </a:spcBef>
              <a:buClr>
                <a:srgbClr val="F15D22"/>
              </a:buClr>
              <a:buSzPct val="125000"/>
              <a:buFont typeface="Wingdings" pitchFamily="2" charset="2"/>
              <a:buChar char="«"/>
              <a:tabLst>
                <a:tab pos="227013" algn="l"/>
                <a:tab pos="1000125" algn="r"/>
                <a:tab pos="1066800" algn="l"/>
              </a:tabLst>
            </a:pPr>
            <a:r>
              <a:rPr lang="en-US" sz="1200" b="1" dirty="0" smtClean="0">
                <a:solidFill>
                  <a:srgbClr val="343735"/>
                </a:solidFill>
                <a:latin typeface="Gill Sans MT" pitchFamily="34" charset="0"/>
              </a:rPr>
              <a:t>Leadership Excellence</a:t>
            </a:r>
            <a:r>
              <a:rPr lang="en-US" sz="1200" dirty="0">
                <a:solidFill>
                  <a:srgbClr val="343735"/>
                </a:solidFill>
                <a:latin typeface="Gill Sans MT" pitchFamily="34" charset="0"/>
              </a:rPr>
              <a:t/>
            </a:r>
            <a:br>
              <a:rPr lang="en-US" sz="1200" dirty="0">
                <a:solidFill>
                  <a:srgbClr val="343735"/>
                </a:solidFill>
                <a:latin typeface="Gill Sans MT" pitchFamily="34" charset="0"/>
              </a:rPr>
            </a:br>
            <a:r>
              <a:rPr lang="en-US" sz="1200" dirty="0" smtClean="0">
                <a:solidFill>
                  <a:srgbClr val="343735"/>
                </a:solidFill>
                <a:latin typeface="Gill Sans MT" pitchFamily="34" charset="0"/>
              </a:rPr>
              <a:t>	2007-2015	Leadership 500	</a:t>
            </a:r>
            <a:endParaRPr lang="en-US" sz="1200" i="1" dirty="0" smtClean="0">
              <a:solidFill>
                <a:srgbClr val="343735"/>
              </a:solidFill>
              <a:latin typeface="Gill Sans MT" pitchFamily="34" charset="0"/>
            </a:endParaRPr>
          </a:p>
          <a:p>
            <a:pPr marL="228600" lvl="4" indent="-228600">
              <a:spcBef>
                <a:spcPts val="300"/>
              </a:spcBef>
              <a:buClr>
                <a:srgbClr val="F15D22"/>
              </a:buClr>
              <a:buSzPct val="125000"/>
              <a:buFont typeface="Wingdings" pitchFamily="2" charset="2"/>
              <a:buChar char="«"/>
              <a:tabLst>
                <a:tab pos="227013" algn="l"/>
                <a:tab pos="1000125" algn="r"/>
                <a:tab pos="1066800" algn="l"/>
              </a:tabLst>
            </a:pPr>
            <a:r>
              <a:rPr lang="en-US" sz="1200" b="1" dirty="0" smtClean="0">
                <a:solidFill>
                  <a:srgbClr val="343735"/>
                </a:solidFill>
                <a:latin typeface="Gill Sans MT" pitchFamily="34" charset="0"/>
              </a:rPr>
              <a:t>Deere &amp; Company</a:t>
            </a:r>
            <a:r>
              <a:rPr lang="en-US" sz="1200" dirty="0" smtClean="0">
                <a:solidFill>
                  <a:srgbClr val="343735"/>
                </a:solidFill>
                <a:latin typeface="Gill Sans MT" pitchFamily="34" charset="0"/>
              </a:rPr>
              <a:t/>
            </a:r>
            <a:br>
              <a:rPr lang="en-US" sz="1200" dirty="0" smtClean="0">
                <a:solidFill>
                  <a:srgbClr val="343735"/>
                </a:solidFill>
                <a:latin typeface="Gill Sans MT" pitchFamily="34" charset="0"/>
              </a:rPr>
            </a:br>
            <a:r>
              <a:rPr lang="en-US" sz="1200" dirty="0" smtClean="0">
                <a:solidFill>
                  <a:srgbClr val="343735"/>
                </a:solidFill>
                <a:latin typeface="Gill Sans MT" pitchFamily="34" charset="0"/>
              </a:rPr>
              <a:t>	2015	“Partner-Level Supplier” Recognition 		(6</a:t>
            </a:r>
            <a:r>
              <a:rPr lang="en-US" sz="1200" i="1" baseline="30000" dirty="0" smtClean="0">
                <a:solidFill>
                  <a:srgbClr val="343735"/>
                </a:solidFill>
                <a:latin typeface="Gill Sans MT" pitchFamily="34" charset="0"/>
              </a:rPr>
              <a:t>th</a:t>
            </a:r>
            <a:r>
              <a:rPr lang="en-US" sz="1200" i="1" dirty="0" smtClean="0">
                <a:solidFill>
                  <a:srgbClr val="343735"/>
                </a:solidFill>
                <a:latin typeface="Gill Sans MT" pitchFamily="34" charset="0"/>
              </a:rPr>
              <a:t> Consecutive Year)</a:t>
            </a:r>
          </a:p>
        </p:txBody>
      </p:sp>
      <p:cxnSp>
        <p:nvCxnSpPr>
          <p:cNvPr id="16" name="Straight Connector 15"/>
          <p:cNvCxnSpPr/>
          <p:nvPr/>
        </p:nvCxnSpPr>
        <p:spPr>
          <a:xfrm>
            <a:off x="5164733" y="1981200"/>
            <a:ext cx="0" cy="317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10"/>
          <p:cNvSpPr txBox="1">
            <a:spLocks/>
          </p:cNvSpPr>
          <p:nvPr/>
        </p:nvSpPr>
        <p:spPr>
          <a:xfrm>
            <a:off x="5400675" y="1898381"/>
            <a:ext cx="3594280" cy="42703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00000"/>
              </a:lnSpc>
              <a:spcAft>
                <a:spcPts val="0"/>
              </a:spcAft>
              <a:buClrTx/>
              <a:buSzTx/>
              <a:buFont typeface="Arial" pitchFamily="34" charset="0"/>
              <a:buNone/>
              <a:tabLst>
                <a:tab pos="227013" algn="l"/>
                <a:tab pos="687388" algn="l"/>
              </a:tabLst>
              <a:defRPr/>
            </a:pPr>
            <a:r>
              <a:rPr kumimoji="0" lang="en-US" sz="2200" i="0" u="none" strike="noStrike" kern="1200" cap="none" spc="0" normalizeH="0" baseline="0" noProof="0" dirty="0" smtClean="0">
                <a:ln>
                  <a:noFill/>
                </a:ln>
                <a:solidFill>
                  <a:schemeClr val="bg1"/>
                </a:solidFill>
                <a:uLnTx/>
                <a:uFillTx/>
                <a:latin typeface="Gill Sans MT" pitchFamily="34" charset="0"/>
              </a:rPr>
              <a:t>What CLIENTS say</a:t>
            </a:r>
            <a:r>
              <a:rPr kumimoji="0" lang="en-US" sz="2200" i="0" u="none" strike="noStrike" kern="1200" cap="none" spc="0" normalizeH="0" noProof="0" dirty="0" smtClean="0">
                <a:ln>
                  <a:noFill/>
                </a:ln>
                <a:solidFill>
                  <a:schemeClr val="bg1"/>
                </a:solidFill>
                <a:uLnTx/>
                <a:uFillTx/>
                <a:latin typeface="Gill Sans MT" pitchFamily="34" charset="0"/>
              </a:rPr>
              <a:t> </a:t>
            </a:r>
            <a:r>
              <a:rPr kumimoji="0" lang="en-US" sz="2200" i="0" u="none" strike="noStrike" kern="1200" cap="none" spc="0" normalizeH="0" baseline="0" noProof="0" dirty="0" smtClean="0">
                <a:ln>
                  <a:noFill/>
                </a:ln>
                <a:solidFill>
                  <a:schemeClr val="bg1"/>
                </a:solidFill>
                <a:uLnTx/>
                <a:uFillTx/>
                <a:latin typeface="Gill Sans MT" pitchFamily="34" charset="0"/>
              </a:rPr>
              <a:t>about us:</a:t>
            </a:r>
            <a:endParaRPr lang="en-US" sz="2200" dirty="0">
              <a:solidFill>
                <a:schemeClr val="bg1"/>
              </a:solidFill>
              <a:latin typeface="Gill Sans MT" pitchFamily="34" charset="0"/>
            </a:endParaRPr>
          </a:p>
        </p:txBody>
      </p:sp>
      <p:sp>
        <p:nvSpPr>
          <p:cNvPr id="13" name="Content Placeholder 10"/>
          <p:cNvSpPr txBox="1">
            <a:spLocks/>
          </p:cNvSpPr>
          <p:nvPr/>
        </p:nvSpPr>
        <p:spPr>
          <a:xfrm>
            <a:off x="368149" y="1891988"/>
            <a:ext cx="4013200" cy="466349"/>
          </a:xfrm>
          <a:prstGeom prst="rect">
            <a:avLst/>
          </a:prstGeom>
        </p:spPr>
        <p:txBody>
          <a:bodyPr>
            <a:normAutofit lnSpcReduction="10000"/>
          </a:bodyPr>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lnSpc>
                <a:spcPct val="120000"/>
              </a:lnSpc>
              <a:spcBef>
                <a:spcPts val="0"/>
              </a:spcBef>
              <a:buFont typeface="Arial" pitchFamily="34" charset="0"/>
              <a:buNone/>
              <a:tabLst>
                <a:tab pos="227013" algn="l"/>
                <a:tab pos="627063" algn="l"/>
                <a:tab pos="739775" algn="l"/>
                <a:tab pos="1941513" algn="r"/>
                <a:tab pos="2055813" algn="l"/>
              </a:tabLst>
            </a:pPr>
            <a:r>
              <a:rPr lang="en-US" sz="2200" dirty="0" smtClean="0">
                <a:solidFill>
                  <a:schemeClr val="bg1"/>
                </a:solidFill>
              </a:rPr>
              <a:t>What INDUSTRY says about us:</a:t>
            </a:r>
          </a:p>
        </p:txBody>
      </p:sp>
    </p:spTree>
    <p:extLst>
      <p:ext uri="{BB962C8B-B14F-4D97-AF65-F5344CB8AC3E}">
        <p14:creationId xmlns:p14="http://schemas.microsoft.com/office/powerpoint/2010/main" val="22179607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Our </a:t>
            </a:r>
            <a:r>
              <a:rPr lang="en-US" dirty="0" smtClean="0">
                <a:solidFill>
                  <a:srgbClr val="0093D0"/>
                </a:solidFill>
              </a:rPr>
              <a:t>LOCATIONS</a:t>
            </a:r>
            <a:endParaRPr lang="en-US" dirty="0"/>
          </a:p>
        </p:txBody>
      </p:sp>
      <p:sp>
        <p:nvSpPr>
          <p:cNvPr id="2" name="Slide Number Placeholder 1"/>
          <p:cNvSpPr>
            <a:spLocks noGrp="1"/>
          </p:cNvSpPr>
          <p:nvPr>
            <p:ph type="sldNum" sz="quarter" idx="11"/>
          </p:nvPr>
        </p:nvSpPr>
        <p:spPr/>
        <p:txBody>
          <a:bodyPr/>
          <a:lstStyle/>
          <a:p>
            <a:fld id="{02C8D0DF-C1CD-41D2-A83F-355550C212EF}" type="slidenum">
              <a:rPr lang="en-US" smtClean="0"/>
              <a:pPr/>
              <a:t>6</a:t>
            </a:fld>
            <a:endParaRPr lang="en-US" dirty="0"/>
          </a:p>
        </p:txBody>
      </p:sp>
      <p:pic>
        <p:nvPicPr>
          <p:cNvPr id="6" name="Picture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839" y="1939061"/>
            <a:ext cx="9035482" cy="4389578"/>
          </a:xfrm>
          <a:prstGeom prst="rect">
            <a:avLst/>
          </a:prstGeom>
        </p:spPr>
      </p:pic>
      <p:sp>
        <p:nvSpPr>
          <p:cNvPr id="7" name="Rectangle 6"/>
          <p:cNvSpPr/>
          <p:nvPr/>
        </p:nvSpPr>
        <p:spPr>
          <a:xfrm rot="5400000">
            <a:off x="3431185" y="3068715"/>
            <a:ext cx="4750691" cy="694268"/>
          </a:xfrm>
          <a:prstGeom prst="rect">
            <a:avLst/>
          </a:prstGeom>
          <a:gradFill flip="none" rotWithShape="1">
            <a:gsLst>
              <a:gs pos="0">
                <a:srgbClr val="F15D22">
                  <a:alpha val="85000"/>
                </a:srgbClr>
              </a:gs>
              <a:gs pos="100000">
                <a:srgbClr val="F15D22">
                  <a:alpha val="0"/>
                </a:srgbClr>
              </a:gs>
              <a:gs pos="50000">
                <a:srgbClr val="F15D22">
                  <a:alpha val="26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808120" y="3068723"/>
            <a:ext cx="4750691" cy="694268"/>
          </a:xfrm>
          <a:prstGeom prst="rect">
            <a:avLst/>
          </a:prstGeom>
          <a:gradFill flip="none" rotWithShape="1">
            <a:gsLst>
              <a:gs pos="0">
                <a:srgbClr val="F15D22">
                  <a:alpha val="85000"/>
                </a:srgbClr>
              </a:gs>
              <a:gs pos="100000">
                <a:srgbClr val="F15D22">
                  <a:alpha val="0"/>
                </a:srgbClr>
              </a:gs>
              <a:gs pos="50000">
                <a:srgbClr val="F15D22">
                  <a:alpha val="26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1598783" y="2679189"/>
            <a:ext cx="5806387" cy="2529016"/>
          </a:xfrm>
          <a:prstGeom prst="rect">
            <a:avLst/>
          </a:prstGeom>
          <a:gradFill flip="none" rotWithShape="1">
            <a:gsLst>
              <a:gs pos="0">
                <a:srgbClr val="00447C">
                  <a:alpha val="90000"/>
                </a:srgbClr>
              </a:gs>
              <a:gs pos="65000">
                <a:srgbClr val="0093D0">
                  <a:alpha val="85000"/>
                </a:srgbClr>
              </a:gs>
              <a:gs pos="88000">
                <a:srgbClr val="0097DB">
                  <a:alpha val="15000"/>
                </a:srgbClr>
              </a:gs>
              <a:gs pos="100000">
                <a:srgbClr val="0093D0">
                  <a:shade val="100000"/>
                  <a:satMod val="115000"/>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7"/>
          <p:cNvSpPr txBox="1">
            <a:spLocks/>
          </p:cNvSpPr>
          <p:nvPr/>
        </p:nvSpPr>
        <p:spPr>
          <a:xfrm>
            <a:off x="3239661" y="1490507"/>
            <a:ext cx="2529016" cy="410454"/>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ts val="2600"/>
              </a:lnSpc>
              <a:spcBef>
                <a:spcPts val="0"/>
              </a:spcBef>
              <a:buFont typeface="Arial" pitchFamily="34" charset="0"/>
              <a:buNone/>
            </a:pPr>
            <a:r>
              <a:rPr lang="en-US" sz="3000" smtClean="0">
                <a:solidFill>
                  <a:schemeClr val="bg1"/>
                </a:solidFill>
                <a:effectLst>
                  <a:outerShdw blurRad="38100" dist="38100" dir="2700000" algn="tl">
                    <a:srgbClr val="000000">
                      <a:alpha val="43137"/>
                    </a:srgbClr>
                  </a:outerShdw>
                </a:effectLst>
              </a:rPr>
              <a:t>EMEA</a:t>
            </a:r>
            <a:endParaRPr lang="en-US" sz="3000" dirty="0" smtClean="0">
              <a:solidFill>
                <a:schemeClr val="bg1"/>
              </a:solidFill>
              <a:effectLst>
                <a:outerShdw blurRad="38100" dist="38100" dir="2700000" algn="tl">
                  <a:srgbClr val="000000">
                    <a:alpha val="43137"/>
                  </a:srgbClr>
                </a:outerShdw>
              </a:effectLst>
            </a:endParaRPr>
          </a:p>
        </p:txBody>
      </p:sp>
      <p:sp>
        <p:nvSpPr>
          <p:cNvPr id="11" name="Rectangle 10"/>
          <p:cNvSpPr/>
          <p:nvPr/>
        </p:nvSpPr>
        <p:spPr>
          <a:xfrm rot="5400000">
            <a:off x="-1031281" y="2679189"/>
            <a:ext cx="5806387" cy="2529016"/>
          </a:xfrm>
          <a:prstGeom prst="rect">
            <a:avLst/>
          </a:prstGeom>
          <a:gradFill flip="none" rotWithShape="1">
            <a:gsLst>
              <a:gs pos="0">
                <a:srgbClr val="00447C">
                  <a:alpha val="90000"/>
                </a:srgbClr>
              </a:gs>
              <a:gs pos="65000">
                <a:srgbClr val="0093D0">
                  <a:alpha val="85000"/>
                </a:srgbClr>
              </a:gs>
              <a:gs pos="88000">
                <a:srgbClr val="0097DB">
                  <a:alpha val="15000"/>
                </a:srgbClr>
              </a:gs>
              <a:gs pos="100000">
                <a:srgbClr val="0093D0">
                  <a:shade val="100000"/>
                  <a:satMod val="115000"/>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7"/>
          <p:cNvSpPr txBox="1">
            <a:spLocks/>
          </p:cNvSpPr>
          <p:nvPr/>
        </p:nvSpPr>
        <p:spPr>
          <a:xfrm>
            <a:off x="609597" y="1490507"/>
            <a:ext cx="2529016" cy="410454"/>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ts val="2600"/>
              </a:lnSpc>
              <a:spcBef>
                <a:spcPts val="0"/>
              </a:spcBef>
              <a:buFont typeface="Arial" pitchFamily="34" charset="0"/>
              <a:buNone/>
            </a:pPr>
            <a:r>
              <a:rPr lang="en-US" sz="3000" dirty="0" smtClean="0">
                <a:solidFill>
                  <a:schemeClr val="bg1"/>
                </a:solidFill>
                <a:effectLst>
                  <a:outerShdw blurRad="38100" dist="38100" dir="2700000" algn="tl">
                    <a:srgbClr val="000000">
                      <a:alpha val="43137"/>
                    </a:srgbClr>
                  </a:outerShdw>
                </a:effectLst>
              </a:rPr>
              <a:t>AMERICAS</a:t>
            </a:r>
          </a:p>
        </p:txBody>
      </p:sp>
      <p:sp>
        <p:nvSpPr>
          <p:cNvPr id="13" name="Text Placeholder 27"/>
          <p:cNvSpPr txBox="1">
            <a:spLocks/>
          </p:cNvSpPr>
          <p:nvPr/>
        </p:nvSpPr>
        <p:spPr>
          <a:xfrm>
            <a:off x="609597" y="2338705"/>
            <a:ext cx="2526825" cy="1814814"/>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Argentina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Brazil</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Canada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Colombia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Mexico</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United States</a:t>
            </a:r>
          </a:p>
        </p:txBody>
      </p:sp>
      <p:sp>
        <p:nvSpPr>
          <p:cNvPr id="14" name="Rectangle 13"/>
          <p:cNvSpPr/>
          <p:nvPr/>
        </p:nvSpPr>
        <p:spPr>
          <a:xfrm rot="5400000">
            <a:off x="4210179" y="2679189"/>
            <a:ext cx="5806387" cy="2529016"/>
          </a:xfrm>
          <a:prstGeom prst="rect">
            <a:avLst/>
          </a:prstGeom>
          <a:gradFill flip="none" rotWithShape="1">
            <a:gsLst>
              <a:gs pos="0">
                <a:srgbClr val="00447C">
                  <a:alpha val="90000"/>
                </a:srgbClr>
              </a:gs>
              <a:gs pos="65000">
                <a:srgbClr val="0093D0">
                  <a:alpha val="85000"/>
                </a:srgbClr>
              </a:gs>
              <a:gs pos="88000">
                <a:srgbClr val="0097DB">
                  <a:alpha val="15000"/>
                </a:srgbClr>
              </a:gs>
              <a:gs pos="100000">
                <a:srgbClr val="0093D0">
                  <a:shade val="100000"/>
                  <a:satMod val="115000"/>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7"/>
          <p:cNvSpPr txBox="1">
            <a:spLocks/>
          </p:cNvSpPr>
          <p:nvPr/>
        </p:nvSpPr>
        <p:spPr>
          <a:xfrm>
            <a:off x="5851057" y="1490507"/>
            <a:ext cx="2529016" cy="410454"/>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ts val="2600"/>
              </a:lnSpc>
              <a:spcBef>
                <a:spcPts val="0"/>
              </a:spcBef>
              <a:buFont typeface="Arial" pitchFamily="34" charset="0"/>
              <a:buNone/>
            </a:pPr>
            <a:r>
              <a:rPr lang="en-US" sz="3000" smtClean="0">
                <a:solidFill>
                  <a:schemeClr val="bg1"/>
                </a:solidFill>
                <a:effectLst>
                  <a:outerShdw blurRad="38100" dist="38100" dir="2700000" algn="tl">
                    <a:srgbClr val="000000">
                      <a:alpha val="43137"/>
                    </a:srgbClr>
                  </a:outerShdw>
                </a:effectLst>
              </a:rPr>
              <a:t>APAC</a:t>
            </a:r>
            <a:endParaRPr lang="en-US" sz="3000" dirty="0" smtClean="0">
              <a:solidFill>
                <a:schemeClr val="bg1"/>
              </a:solidFill>
              <a:effectLst>
                <a:outerShdw blurRad="38100" dist="38100" dir="2700000" algn="tl">
                  <a:srgbClr val="000000">
                    <a:alpha val="43137"/>
                  </a:srgbClr>
                </a:outerShdw>
              </a:effectLst>
            </a:endParaRPr>
          </a:p>
        </p:txBody>
      </p:sp>
      <p:sp>
        <p:nvSpPr>
          <p:cNvPr id="16" name="Rectangle 15"/>
          <p:cNvSpPr/>
          <p:nvPr/>
        </p:nvSpPr>
        <p:spPr>
          <a:xfrm rot="5400000">
            <a:off x="-2015513" y="3052224"/>
            <a:ext cx="4750691" cy="719668"/>
          </a:xfrm>
          <a:prstGeom prst="rect">
            <a:avLst/>
          </a:prstGeom>
          <a:gradFill flip="none" rotWithShape="1">
            <a:gsLst>
              <a:gs pos="0">
                <a:srgbClr val="F15D22">
                  <a:alpha val="85000"/>
                </a:srgbClr>
              </a:gs>
              <a:gs pos="100000">
                <a:srgbClr val="F15D22">
                  <a:alpha val="0"/>
                </a:srgbClr>
              </a:gs>
              <a:gs pos="50000">
                <a:srgbClr val="F15D22">
                  <a:alpha val="26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5400000">
            <a:off x="6336854" y="2984060"/>
            <a:ext cx="4750691" cy="863600"/>
          </a:xfrm>
          <a:prstGeom prst="rect">
            <a:avLst/>
          </a:prstGeom>
          <a:gradFill flip="none" rotWithShape="1">
            <a:gsLst>
              <a:gs pos="0">
                <a:srgbClr val="F15D22">
                  <a:alpha val="85000"/>
                </a:srgbClr>
              </a:gs>
              <a:gs pos="100000">
                <a:srgbClr val="F15D22">
                  <a:alpha val="0"/>
                </a:srgbClr>
              </a:gs>
              <a:gs pos="50000">
                <a:srgbClr val="F15D22">
                  <a:alpha val="26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7"/>
          <p:cNvSpPr txBox="1">
            <a:spLocks/>
          </p:cNvSpPr>
          <p:nvPr/>
        </p:nvSpPr>
        <p:spPr>
          <a:xfrm>
            <a:off x="5848865" y="2338705"/>
            <a:ext cx="2529016" cy="2339329"/>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Australia*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Hong Kong</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India</a:t>
            </a:r>
          </a:p>
          <a:p>
            <a:pPr marL="0" lvl="1" indent="0" algn="ctr">
              <a:lnSpc>
                <a:spcPts val="2000"/>
              </a:lnSpc>
              <a:spcBef>
                <a:spcPts val="0"/>
              </a:spcBef>
              <a:spcAft>
                <a:spcPts val="200"/>
              </a:spcAft>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Japan</a:t>
            </a:r>
          </a:p>
          <a:p>
            <a:pPr marL="0" lvl="1" indent="0" algn="ctr">
              <a:lnSpc>
                <a:spcPts val="2000"/>
              </a:lnSpc>
              <a:spcBef>
                <a:spcPts val="0"/>
              </a:spcBef>
              <a:buNone/>
              <a:tabLst>
                <a:tab pos="346075" algn="r"/>
                <a:tab pos="568325" algn="l"/>
              </a:tabLst>
            </a:pPr>
            <a:r>
              <a:rPr lang="en-US" sz="1900" dirty="0">
                <a:solidFill>
                  <a:schemeClr val="bg1"/>
                </a:solidFill>
                <a:effectLst>
                  <a:outerShdw blurRad="38100" dist="38100" dir="2700000" algn="tl">
                    <a:srgbClr val="000000">
                      <a:alpha val="43137"/>
                    </a:srgbClr>
                  </a:outerShdw>
                </a:effectLst>
              </a:rPr>
              <a:t>Mainland China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Malaysia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Philippines</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Singapore</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South Korea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Taiwan</a:t>
            </a:r>
            <a:endParaRPr lang="en-US" sz="1900" dirty="0">
              <a:solidFill>
                <a:schemeClr val="bg1"/>
              </a:solidFill>
              <a:effectLst>
                <a:outerShdw blurRad="38100" dist="38100" dir="2700000" algn="tl">
                  <a:srgbClr val="000000">
                    <a:alpha val="43137"/>
                  </a:srgbClr>
                </a:outerShdw>
              </a:effectLst>
            </a:endParaRPr>
          </a:p>
        </p:txBody>
      </p:sp>
      <p:sp>
        <p:nvSpPr>
          <p:cNvPr id="22" name="Text Placeholder 27"/>
          <p:cNvSpPr txBox="1">
            <a:spLocks/>
          </p:cNvSpPr>
          <p:nvPr/>
        </p:nvSpPr>
        <p:spPr>
          <a:xfrm>
            <a:off x="3237470" y="2338705"/>
            <a:ext cx="2529016" cy="2808886"/>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Denmark</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Egypt *</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Finland *</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France</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Germany</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Hungary * </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Netherlands</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Poland</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South Africa</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Turkey</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United Arab Emirates</a:t>
            </a:r>
          </a:p>
          <a:p>
            <a:pPr marL="0" lvl="1" indent="0" algn="ctr">
              <a:lnSpc>
                <a:spcPts val="2000"/>
              </a:lnSpc>
              <a:spcBef>
                <a:spcPts val="0"/>
              </a:spcBef>
              <a:buFont typeface="Arial" pitchFamily="34" charset="0"/>
              <a:buNone/>
              <a:tabLst>
                <a:tab pos="346075" algn="r"/>
                <a:tab pos="568325" algn="l"/>
              </a:tabLst>
            </a:pPr>
            <a:r>
              <a:rPr lang="en-US" sz="1900" dirty="0" smtClean="0">
                <a:solidFill>
                  <a:schemeClr val="bg1"/>
                </a:solidFill>
                <a:effectLst>
                  <a:outerShdw blurRad="38100" dist="38100" dir="2700000" algn="tl">
                    <a:srgbClr val="000000">
                      <a:alpha val="43137"/>
                    </a:srgbClr>
                  </a:outerShdw>
                </a:effectLst>
              </a:rPr>
              <a:t>United Kingdom</a:t>
            </a:r>
          </a:p>
        </p:txBody>
      </p:sp>
      <p:sp>
        <p:nvSpPr>
          <p:cNvPr id="21" name="Rectangle 20"/>
          <p:cNvSpPr/>
          <p:nvPr/>
        </p:nvSpPr>
        <p:spPr>
          <a:xfrm>
            <a:off x="0" y="6481763"/>
            <a:ext cx="9143999" cy="376238"/>
          </a:xfrm>
          <a:prstGeom prst="rect">
            <a:avLst/>
          </a:prstGeom>
          <a:gradFill flip="none" rotWithShape="1">
            <a:gsLst>
              <a:gs pos="0">
                <a:srgbClr val="F15D22">
                  <a:alpha val="0"/>
                </a:srgbClr>
              </a:gs>
              <a:gs pos="34000">
                <a:srgbClr val="F15D22">
                  <a:alpha val="59000"/>
                </a:srgbClr>
              </a:gs>
              <a:gs pos="100000">
                <a:srgbClr val="F15D22">
                  <a:alpha val="0"/>
                </a:srgbClr>
              </a:gs>
              <a:gs pos="73000">
                <a:srgbClr val="F15D22">
                  <a:alpha val="59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19870" y="6522523"/>
            <a:ext cx="7760203" cy="276999"/>
          </a:xfrm>
          <a:prstGeom prst="rect">
            <a:avLst/>
          </a:prstGeom>
          <a:noFill/>
        </p:spPr>
        <p:txBody>
          <a:bodyPr wrap="square" rtlCol="0">
            <a:spAutoFit/>
          </a:bodyPr>
          <a:lstStyle/>
          <a:p>
            <a:pPr algn="ctr"/>
            <a:r>
              <a:rPr lang="en-US" sz="1200" dirty="0" smtClean="0"/>
              <a:t>* </a:t>
            </a:r>
            <a:r>
              <a:rPr lang="en-US" sz="1100" dirty="0" smtClean="0"/>
              <a:t>Registered Entity – Office Location Pending</a:t>
            </a:r>
            <a:endParaRPr lang="en-US" sz="1100" dirty="0"/>
          </a:p>
        </p:txBody>
      </p:sp>
    </p:spTree>
    <p:extLst>
      <p:ext uri="{BB962C8B-B14F-4D97-AF65-F5344CB8AC3E}">
        <p14:creationId xmlns:p14="http://schemas.microsoft.com/office/powerpoint/2010/main" val="421260610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C8D0DF-C1CD-41D2-A83F-355550C212EF}" type="slidenum">
              <a:rPr lang="en-US" smtClean="0"/>
              <a:pPr/>
              <a:t>7</a:t>
            </a:fld>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637" t="14835" r="1772" b="34648"/>
          <a:stretch/>
        </p:blipFill>
        <p:spPr>
          <a:xfrm rot="10800000">
            <a:off x="-3178" y="1961738"/>
            <a:ext cx="9146174" cy="4896262"/>
          </a:xfrm>
          <a:prstGeom prst="rect">
            <a:avLst/>
          </a:prstGeom>
        </p:spPr>
      </p:pic>
      <p:sp>
        <p:nvSpPr>
          <p:cNvPr id="7" name="Content Placeholder 1"/>
          <p:cNvSpPr>
            <a:spLocks noGrp="1"/>
          </p:cNvSpPr>
          <p:nvPr>
            <p:ph sz="quarter" idx="13"/>
          </p:nvPr>
        </p:nvSpPr>
        <p:spPr>
          <a:xfrm>
            <a:off x="-3176" y="1037771"/>
            <a:ext cx="9153525" cy="1371600"/>
          </a:xfrm>
        </p:spPr>
        <p:txBody>
          <a:bodyPr/>
          <a:lstStyle/>
          <a:p>
            <a:r>
              <a:rPr lang="en-US" dirty="0" smtClean="0">
                <a:solidFill>
                  <a:srgbClr val="343735"/>
                </a:solidFill>
              </a:rPr>
              <a:t>1</a:t>
            </a:r>
            <a:endParaRPr lang="en-US" dirty="0">
              <a:solidFill>
                <a:srgbClr val="343735"/>
              </a:solidFill>
            </a:endParaRPr>
          </a:p>
        </p:txBody>
      </p:sp>
      <p:sp>
        <p:nvSpPr>
          <p:cNvPr id="8" name="Slide Number Placeholder 4"/>
          <p:cNvSpPr txBox="1">
            <a:spLocks/>
          </p:cNvSpPr>
          <p:nvPr/>
        </p:nvSpPr>
        <p:spPr>
          <a:xfrm>
            <a:off x="6940550" y="64897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343735"/>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8D0DF-C1CD-41D2-A83F-355550C212EF}" type="slidenum">
              <a:rPr lang="en-US" sz="800" smtClean="0"/>
              <a:pPr/>
              <a:t>7</a:t>
            </a:fld>
            <a:endParaRPr lang="en-US" sz="800" dirty="0"/>
          </a:p>
        </p:txBody>
      </p:sp>
      <p:sp>
        <p:nvSpPr>
          <p:cNvPr id="9" name="Content Placeholder 41"/>
          <p:cNvSpPr txBox="1">
            <a:spLocks/>
          </p:cNvSpPr>
          <p:nvPr/>
        </p:nvSpPr>
        <p:spPr>
          <a:xfrm>
            <a:off x="-3176" y="1037771"/>
            <a:ext cx="9153525" cy="1847934"/>
          </a:xfrm>
          <a:prstGeom prst="rect">
            <a:avLst/>
          </a:prstGeom>
          <a:solidFill>
            <a:srgbClr val="343735"/>
          </a:solidFill>
          <a:effectLst>
            <a:outerShdw blurRad="292100" dist="88900" dir="5400000" algn="ctr" rotWithShape="0">
              <a:schemeClr val="tx1">
                <a:alpha val="40000"/>
              </a:schemeClr>
            </a:outerShdw>
          </a:effectLst>
        </p:spPr>
        <p:txBody>
          <a:bodyPr lIns="45720" tIns="182880">
            <a:normAutofit/>
          </a:bodyPr>
          <a:lstStyle>
            <a:lvl1pPr marL="400050" indent="0" algn="l" defTabSz="914400" rtl="0" eaLnBrk="1" latinLnBrk="0" hangingPunct="1">
              <a:spcBef>
                <a:spcPct val="20000"/>
              </a:spcBef>
              <a:buClr>
                <a:srgbClr val="F15D22"/>
              </a:buClr>
              <a:buFont typeface="Arial" pitchFamily="34" charset="0"/>
              <a:buNone/>
              <a:defRPr sz="2800" kern="1200">
                <a:solidFill>
                  <a:srgbClr val="FFFFFF"/>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None/>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43735"/>
                </a:solidFill>
              </a:rPr>
              <a:t>x</a:t>
            </a:r>
            <a:endParaRPr lang="en-US" dirty="0">
              <a:solidFill>
                <a:srgbClr val="343735"/>
              </a:solidFill>
            </a:endParaRPr>
          </a:p>
        </p:txBody>
      </p:sp>
      <p:sp>
        <p:nvSpPr>
          <p:cNvPr id="10" name="Oval 9"/>
          <p:cNvSpPr/>
          <p:nvPr/>
        </p:nvSpPr>
        <p:spPr>
          <a:xfrm>
            <a:off x="1323127" y="1241872"/>
            <a:ext cx="752441" cy="752443"/>
          </a:xfrm>
          <a:prstGeom prst="ellipse">
            <a:avLst/>
          </a:prstGeom>
          <a:solidFill>
            <a:srgbClr val="57CFFF"/>
          </a:solidFill>
          <a:ln>
            <a:noFill/>
          </a:ln>
          <a:effectLst>
            <a:reflection blurRad="6350" stA="53000" endPos="3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257351" y="1241872"/>
            <a:ext cx="4031190" cy="677109"/>
          </a:xfrm>
          <a:prstGeom prst="rect">
            <a:avLst/>
          </a:prstGeom>
          <a:noFill/>
        </p:spPr>
        <p:txBody>
          <a:bodyPr wrap="square" rtlCol="0">
            <a:spAutoFit/>
          </a:bodyPr>
          <a:lstStyle/>
          <a:p>
            <a:r>
              <a:rPr lang="en-US" sz="3200" b="1" dirty="0" smtClean="0">
                <a:solidFill>
                  <a:srgbClr val="343735"/>
                </a:solidFill>
                <a:latin typeface="Gill Sans MT" pitchFamily="34" charset="0"/>
              </a:rPr>
              <a:t>152</a:t>
            </a:r>
            <a:r>
              <a:rPr lang="en-US" sz="3800" dirty="0" smtClean="0">
                <a:solidFill>
                  <a:srgbClr val="343735"/>
                </a:solidFill>
                <a:latin typeface="Gill Sans MT" pitchFamily="34" charset="0"/>
              </a:rPr>
              <a:t> </a:t>
            </a:r>
            <a:r>
              <a:rPr lang="en-US" sz="2400" dirty="0" smtClean="0">
                <a:solidFill>
                  <a:schemeClr val="bg1"/>
                </a:solidFill>
                <a:latin typeface="Gill Sans MT" pitchFamily="34" charset="0"/>
              </a:rPr>
              <a:t>Fortune 500 Customers</a:t>
            </a:r>
          </a:p>
        </p:txBody>
      </p:sp>
      <p:grpSp>
        <p:nvGrpSpPr>
          <p:cNvPr id="12" name="Group 11"/>
          <p:cNvGrpSpPr/>
          <p:nvPr/>
        </p:nvGrpSpPr>
        <p:grpSpPr>
          <a:xfrm>
            <a:off x="1623147" y="1866508"/>
            <a:ext cx="4868684" cy="752442"/>
            <a:chOff x="2444078" y="1870777"/>
            <a:chExt cx="4868684" cy="752441"/>
          </a:xfrm>
        </p:grpSpPr>
        <p:sp>
          <p:nvSpPr>
            <p:cNvPr id="13" name="Oval 12"/>
            <p:cNvSpPr/>
            <p:nvPr/>
          </p:nvSpPr>
          <p:spPr>
            <a:xfrm>
              <a:off x="3014427" y="1870777"/>
              <a:ext cx="752441" cy="752441"/>
            </a:xfrm>
            <a:prstGeom prst="ellipse">
              <a:avLst/>
            </a:prstGeom>
            <a:solidFill>
              <a:srgbClr val="57CFFF"/>
            </a:solidFill>
            <a:ln>
              <a:noFill/>
            </a:ln>
            <a:effectLst>
              <a:reflection blurRad="6350" stA="53000" endPos="3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444078" y="1960474"/>
              <a:ext cx="4868684" cy="584774"/>
            </a:xfrm>
            <a:prstGeom prst="rect">
              <a:avLst/>
            </a:prstGeom>
            <a:noFill/>
          </p:spPr>
          <p:txBody>
            <a:bodyPr wrap="square" rtlCol="0">
              <a:spAutoFit/>
            </a:bodyPr>
            <a:lstStyle/>
            <a:p>
              <a:pPr algn="r"/>
              <a:r>
                <a:rPr lang="en-US" sz="3200" b="1" dirty="0" smtClean="0">
                  <a:solidFill>
                    <a:srgbClr val="343735"/>
                  </a:solidFill>
                  <a:latin typeface="Gill Sans MT" pitchFamily="34" charset="0"/>
                </a:rPr>
                <a:t>119</a:t>
              </a:r>
              <a:r>
                <a:rPr lang="en-US" sz="2800" b="1" dirty="0" smtClean="0">
                  <a:solidFill>
                    <a:srgbClr val="343735"/>
                  </a:solidFill>
                  <a:latin typeface="Gill Sans MT" pitchFamily="34" charset="0"/>
                </a:rPr>
                <a:t>  </a:t>
              </a:r>
              <a:r>
                <a:rPr lang="en-US" sz="2400" dirty="0" smtClean="0">
                  <a:solidFill>
                    <a:schemeClr val="bg1"/>
                  </a:solidFill>
                  <a:latin typeface="Gill Sans MT" pitchFamily="34" charset="0"/>
                </a:rPr>
                <a:t>Global 500 List Customers</a:t>
              </a:r>
              <a:endParaRPr lang="en-US" sz="2400" dirty="0">
                <a:solidFill>
                  <a:schemeClr val="bg1"/>
                </a:solidFill>
                <a:latin typeface="Gill Sans MT" pitchFamily="34" charset="0"/>
              </a:endParaRPr>
            </a:p>
          </p:txBody>
        </p:sp>
      </p:grpSp>
      <p:sp>
        <p:nvSpPr>
          <p:cNvPr id="25" name="Slide Number Placeholder 1"/>
          <p:cNvSpPr txBox="1">
            <a:spLocks/>
          </p:cNvSpPr>
          <p:nvPr/>
        </p:nvSpPr>
        <p:spPr>
          <a:xfrm>
            <a:off x="6940550" y="64897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343735"/>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8D0DF-C1CD-41D2-A83F-355550C212EF}" type="slidenum">
              <a:rPr lang="en-US" sz="800" smtClean="0"/>
              <a:pPr/>
              <a:t>7</a:t>
            </a:fld>
            <a:endParaRPr lang="en-US" sz="800" dirty="0"/>
          </a:p>
        </p:txBody>
      </p:sp>
      <p:sp>
        <p:nvSpPr>
          <p:cNvPr id="3" name="Title 2"/>
          <p:cNvSpPr>
            <a:spLocks noGrp="1"/>
          </p:cNvSpPr>
          <p:nvPr>
            <p:ph type="title"/>
          </p:nvPr>
        </p:nvSpPr>
        <p:spPr/>
        <p:txBody>
          <a:bodyPr/>
          <a:lstStyle/>
          <a:p>
            <a:r>
              <a:rPr lang="en-US" dirty="0"/>
              <a:t>Organization Growth </a:t>
            </a:r>
            <a:r>
              <a:rPr lang="en-US" sz="2200" dirty="0"/>
              <a:t>—</a:t>
            </a:r>
            <a:r>
              <a:rPr lang="en-US" dirty="0"/>
              <a:t> </a:t>
            </a:r>
            <a:r>
              <a:rPr lang="en-US" dirty="0">
                <a:solidFill>
                  <a:srgbClr val="0093D0"/>
                </a:solidFill>
              </a:rPr>
              <a:t>CUSTOMERS</a:t>
            </a:r>
            <a:endParaRPr lang="en-US" dirty="0"/>
          </a:p>
        </p:txBody>
      </p:sp>
      <p:grpSp>
        <p:nvGrpSpPr>
          <p:cNvPr id="2" name="Group 1"/>
          <p:cNvGrpSpPr/>
          <p:nvPr/>
        </p:nvGrpSpPr>
        <p:grpSpPr>
          <a:xfrm>
            <a:off x="6585520" y="-554676"/>
            <a:ext cx="3154828" cy="3153542"/>
            <a:chOff x="5995436" y="-702013"/>
            <a:chExt cx="3744912" cy="3743385"/>
          </a:xfrm>
        </p:grpSpPr>
        <p:sp>
          <p:nvSpPr>
            <p:cNvPr id="38" name="Oval 37"/>
            <p:cNvSpPr/>
            <p:nvPr/>
          </p:nvSpPr>
          <p:spPr>
            <a:xfrm>
              <a:off x="6468317" y="-212806"/>
              <a:ext cx="3189465" cy="3190821"/>
            </a:xfrm>
            <a:prstGeom prst="ellipse">
              <a:avLst/>
            </a:prstGeom>
            <a:solidFill>
              <a:schemeClr val="bg1"/>
            </a:solidFill>
            <a:ln>
              <a:noFill/>
            </a:ln>
            <a:effectLst>
              <a:outerShdw blurRad="228600" sx="102000" sy="1020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5995436" y="-702013"/>
              <a:ext cx="3581968" cy="3597613"/>
            </a:xfrm>
            <a:prstGeom prst="ellipse">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4102" y="-333788"/>
              <a:ext cx="3366246" cy="3366246"/>
            </a:xfrm>
            <a:prstGeom prst="rect">
              <a:avLst/>
            </a:prstGeom>
          </p:spPr>
        </p:pic>
        <p:sp>
          <p:nvSpPr>
            <p:cNvPr id="49" name="Oval 48"/>
            <p:cNvSpPr/>
            <p:nvPr/>
          </p:nvSpPr>
          <p:spPr>
            <a:xfrm>
              <a:off x="6393876" y="-323850"/>
              <a:ext cx="3205449" cy="3219450"/>
            </a:xfrm>
            <a:prstGeom prst="ellipse">
              <a:avLst/>
            </a:prstGeom>
            <a:noFill/>
            <a:ln w="38100">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6273558" y="-24994"/>
              <a:ext cx="3066365" cy="3066366"/>
            </a:xfrm>
            <a:prstGeom prst="ellipse">
              <a:avLst/>
            </a:prstGeom>
            <a:noFill/>
            <a:ln>
              <a:solidFill>
                <a:srgbClr val="F15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449193" y="3057205"/>
            <a:ext cx="1159684" cy="1056599"/>
            <a:chOff x="4014171" y="1651697"/>
            <a:chExt cx="1159684" cy="1056599"/>
          </a:xfrm>
        </p:grpSpPr>
        <p:sp>
          <p:nvSpPr>
            <p:cNvPr id="41" name="Rectangle 40"/>
            <p:cNvSpPr/>
            <p:nvPr/>
          </p:nvSpPr>
          <p:spPr bwMode="auto">
            <a:xfrm>
              <a:off x="4014171" y="1651697"/>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1436" y="1738493"/>
              <a:ext cx="811747" cy="886796"/>
            </a:xfrm>
            <a:prstGeom prst="rect">
              <a:avLst/>
            </a:prstGeom>
          </p:spPr>
        </p:pic>
      </p:grpSp>
      <p:grpSp>
        <p:nvGrpSpPr>
          <p:cNvPr id="43" name="Group 42"/>
          <p:cNvGrpSpPr/>
          <p:nvPr/>
        </p:nvGrpSpPr>
        <p:grpSpPr>
          <a:xfrm>
            <a:off x="3950237" y="3065127"/>
            <a:ext cx="1159685" cy="1056599"/>
            <a:chOff x="6832402" y="1651697"/>
            <a:chExt cx="1159685" cy="1056599"/>
          </a:xfrm>
        </p:grpSpPr>
        <p:sp>
          <p:nvSpPr>
            <p:cNvPr id="44" name="Rectangle 43"/>
            <p:cNvSpPr/>
            <p:nvPr/>
          </p:nvSpPr>
          <p:spPr bwMode="auto">
            <a:xfrm>
              <a:off x="6832402" y="1651697"/>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10573" t="28317" r="10139" b="26914"/>
            <a:stretch/>
          </p:blipFill>
          <p:spPr>
            <a:xfrm>
              <a:off x="6865063" y="2063022"/>
              <a:ext cx="1127024" cy="231314"/>
            </a:xfrm>
            <a:prstGeom prst="rect">
              <a:avLst/>
            </a:prstGeom>
          </p:spPr>
        </p:pic>
      </p:grpSp>
      <p:sp>
        <p:nvSpPr>
          <p:cNvPr id="51" name="Rectangle 50"/>
          <p:cNvSpPr/>
          <p:nvPr/>
        </p:nvSpPr>
        <p:spPr bwMode="auto">
          <a:xfrm>
            <a:off x="2183319" y="3064535"/>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3" name="Group 52"/>
          <p:cNvGrpSpPr/>
          <p:nvPr/>
        </p:nvGrpSpPr>
        <p:grpSpPr>
          <a:xfrm>
            <a:off x="2183319" y="4307993"/>
            <a:ext cx="1159684" cy="1056599"/>
            <a:chOff x="5416191" y="2875665"/>
            <a:chExt cx="1159684" cy="1056599"/>
          </a:xfrm>
        </p:grpSpPr>
        <p:sp>
          <p:nvSpPr>
            <p:cNvPr id="54" name="Rectangle 53"/>
            <p:cNvSpPr/>
            <p:nvPr/>
          </p:nvSpPr>
          <p:spPr bwMode="auto">
            <a:xfrm>
              <a:off x="5416191" y="2875665"/>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3424" y="3252483"/>
              <a:ext cx="1095375" cy="321533"/>
            </a:xfrm>
            <a:prstGeom prst="rect">
              <a:avLst/>
            </a:prstGeom>
          </p:spPr>
        </p:pic>
      </p:grpSp>
      <p:grpSp>
        <p:nvGrpSpPr>
          <p:cNvPr id="56" name="Group 55"/>
          <p:cNvGrpSpPr/>
          <p:nvPr/>
        </p:nvGrpSpPr>
        <p:grpSpPr>
          <a:xfrm>
            <a:off x="5686875" y="3063182"/>
            <a:ext cx="1159684" cy="1056599"/>
            <a:chOff x="1188846" y="2875665"/>
            <a:chExt cx="1159684" cy="1056599"/>
          </a:xfrm>
        </p:grpSpPr>
        <p:sp>
          <p:nvSpPr>
            <p:cNvPr id="57" name="Rectangle 56"/>
            <p:cNvSpPr/>
            <p:nvPr/>
          </p:nvSpPr>
          <p:spPr bwMode="auto">
            <a:xfrm>
              <a:off x="1188846" y="2875665"/>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3499" y="3183871"/>
              <a:ext cx="881197" cy="468014"/>
            </a:xfrm>
            <a:prstGeom prst="rect">
              <a:avLst/>
            </a:prstGeom>
          </p:spPr>
        </p:pic>
      </p:grpSp>
      <p:grpSp>
        <p:nvGrpSpPr>
          <p:cNvPr id="62" name="Group 61"/>
          <p:cNvGrpSpPr/>
          <p:nvPr/>
        </p:nvGrpSpPr>
        <p:grpSpPr>
          <a:xfrm>
            <a:off x="449193" y="4309967"/>
            <a:ext cx="1159684" cy="1056599"/>
            <a:chOff x="4007076" y="2875665"/>
            <a:chExt cx="1159684" cy="1056599"/>
          </a:xfrm>
        </p:grpSpPr>
        <p:sp>
          <p:nvSpPr>
            <p:cNvPr id="63" name="Rectangle 62"/>
            <p:cNvSpPr/>
            <p:nvPr/>
          </p:nvSpPr>
          <p:spPr bwMode="auto">
            <a:xfrm>
              <a:off x="4007076" y="2875665"/>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64" name="Picture 63"/>
            <p:cNvPicPr>
              <a:picLocks noChangeAspect="1"/>
            </p:cNvPicPr>
            <p:nvPr/>
          </p:nvPicPr>
          <p:blipFill rotWithShape="1">
            <a:blip r:embed="rId10" cstate="print">
              <a:extLst>
                <a:ext uri="{28A0092B-C50C-407E-A947-70E740481C1C}">
                  <a14:useLocalDpi xmlns:a14="http://schemas.microsoft.com/office/drawing/2010/main" val="0"/>
                </a:ext>
              </a:extLst>
            </a:blip>
            <a:srcRect t="22306" b="24379"/>
            <a:stretch/>
          </p:blipFill>
          <p:spPr>
            <a:xfrm>
              <a:off x="4042746" y="3116423"/>
              <a:ext cx="1102038" cy="587546"/>
            </a:xfrm>
            <a:prstGeom prst="rect">
              <a:avLst/>
            </a:prstGeom>
          </p:spPr>
        </p:pic>
      </p:grpSp>
      <p:sp>
        <p:nvSpPr>
          <p:cNvPr id="66" name="Rectangle 65"/>
          <p:cNvSpPr/>
          <p:nvPr/>
        </p:nvSpPr>
        <p:spPr bwMode="auto">
          <a:xfrm>
            <a:off x="3950238" y="4317277"/>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 name="Rectangle 68"/>
          <p:cNvSpPr/>
          <p:nvPr/>
        </p:nvSpPr>
        <p:spPr bwMode="auto">
          <a:xfrm>
            <a:off x="7427508" y="4306296"/>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71" name="Group 70"/>
          <p:cNvGrpSpPr/>
          <p:nvPr/>
        </p:nvGrpSpPr>
        <p:grpSpPr>
          <a:xfrm>
            <a:off x="5704830" y="4303713"/>
            <a:ext cx="1159684" cy="1056599"/>
            <a:chOff x="2601499" y="4113810"/>
            <a:chExt cx="1159684" cy="1056599"/>
          </a:xfrm>
        </p:grpSpPr>
        <p:sp>
          <p:nvSpPr>
            <p:cNvPr id="72" name="Rectangle 71"/>
            <p:cNvSpPr/>
            <p:nvPr/>
          </p:nvSpPr>
          <p:spPr bwMode="auto">
            <a:xfrm>
              <a:off x="2601499" y="4113810"/>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73" name="Picture 72"/>
            <p:cNvPicPr>
              <a:picLocks noChangeAspect="1"/>
            </p:cNvPicPr>
            <p:nvPr/>
          </p:nvPicPr>
          <p:blipFill rotWithShape="1">
            <a:blip r:embed="rId11" cstate="print">
              <a:extLst>
                <a:ext uri="{28A0092B-C50C-407E-A947-70E740481C1C}">
                  <a14:useLocalDpi xmlns:a14="http://schemas.microsoft.com/office/drawing/2010/main" val="0"/>
                </a:ext>
              </a:extLst>
            </a:blip>
            <a:srcRect t="11902" b="20106"/>
            <a:stretch/>
          </p:blipFill>
          <p:spPr>
            <a:xfrm>
              <a:off x="2624907" y="4466753"/>
              <a:ext cx="1119943" cy="354170"/>
            </a:xfrm>
            <a:prstGeom prst="rect">
              <a:avLst/>
            </a:prstGeom>
          </p:spPr>
        </p:pic>
      </p:grpSp>
      <p:sp>
        <p:nvSpPr>
          <p:cNvPr id="75" name="Rectangle 74"/>
          <p:cNvSpPr/>
          <p:nvPr/>
        </p:nvSpPr>
        <p:spPr bwMode="auto">
          <a:xfrm>
            <a:off x="7413553" y="3077095"/>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77" name="Group 76"/>
          <p:cNvGrpSpPr/>
          <p:nvPr/>
        </p:nvGrpSpPr>
        <p:grpSpPr>
          <a:xfrm>
            <a:off x="449193" y="5579977"/>
            <a:ext cx="1159684" cy="1056599"/>
            <a:chOff x="6832383" y="4132721"/>
            <a:chExt cx="1159684" cy="1056599"/>
          </a:xfrm>
        </p:grpSpPr>
        <p:sp>
          <p:nvSpPr>
            <p:cNvPr id="78" name="Rectangle 77"/>
            <p:cNvSpPr/>
            <p:nvPr/>
          </p:nvSpPr>
          <p:spPr bwMode="auto">
            <a:xfrm>
              <a:off x="6832383" y="4132721"/>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79" name="HSBC Master Brand" descr="HSBC Hexagon_logo"/>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915281" y="4600087"/>
              <a:ext cx="1008667" cy="17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 name="Rectangle 80"/>
          <p:cNvSpPr/>
          <p:nvPr/>
        </p:nvSpPr>
        <p:spPr bwMode="auto">
          <a:xfrm>
            <a:off x="5710123" y="5578780"/>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83" name="Group 82"/>
          <p:cNvGrpSpPr/>
          <p:nvPr/>
        </p:nvGrpSpPr>
        <p:grpSpPr>
          <a:xfrm>
            <a:off x="7414123" y="5569255"/>
            <a:ext cx="1159684" cy="1056599"/>
            <a:chOff x="5405442" y="5312181"/>
            <a:chExt cx="1159684" cy="1056599"/>
          </a:xfrm>
        </p:grpSpPr>
        <p:sp>
          <p:nvSpPr>
            <p:cNvPr id="84" name="Rectangle 83"/>
            <p:cNvSpPr/>
            <p:nvPr/>
          </p:nvSpPr>
          <p:spPr bwMode="auto">
            <a:xfrm>
              <a:off x="5405442" y="5312181"/>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5" name="Picture 8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2594" y="5535244"/>
              <a:ext cx="929339" cy="548153"/>
            </a:xfrm>
            <a:prstGeom prst="rect">
              <a:avLst/>
            </a:prstGeom>
          </p:spPr>
        </p:pic>
      </p:grpSp>
      <p:sp>
        <p:nvSpPr>
          <p:cNvPr id="87" name="Rectangle 86"/>
          <p:cNvSpPr/>
          <p:nvPr/>
        </p:nvSpPr>
        <p:spPr bwMode="auto">
          <a:xfrm>
            <a:off x="2168827" y="5569255"/>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89" name="Group 88"/>
          <p:cNvGrpSpPr/>
          <p:nvPr/>
        </p:nvGrpSpPr>
        <p:grpSpPr>
          <a:xfrm>
            <a:off x="3939892" y="5578780"/>
            <a:ext cx="1159684" cy="1056599"/>
            <a:chOff x="2605037" y="5323601"/>
            <a:chExt cx="1159684" cy="1056599"/>
          </a:xfrm>
        </p:grpSpPr>
        <p:sp>
          <p:nvSpPr>
            <p:cNvPr id="90" name="Rectangle 89"/>
            <p:cNvSpPr/>
            <p:nvPr/>
          </p:nvSpPr>
          <p:spPr bwMode="auto">
            <a:xfrm>
              <a:off x="2605037" y="5323601"/>
              <a:ext cx="1159684" cy="1056599"/>
            </a:xfrm>
            <a:prstGeom prst="rect">
              <a:avLst/>
            </a:prstGeom>
            <a:solidFill>
              <a:sysClr val="window" lastClr="FFFFFF"/>
            </a:solidFill>
            <a:ln w="28575" cap="flat" cmpd="dbl" algn="ctr">
              <a:solidFill>
                <a:srgbClr val="B2B2B2"/>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91" name="Picture 9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00341" y="5497144"/>
              <a:ext cx="978737" cy="583150"/>
            </a:xfrm>
            <a:prstGeom prst="rect">
              <a:avLst/>
            </a:prstGeom>
          </p:spPr>
        </p:pic>
      </p:grpSp>
      <p:pic>
        <p:nvPicPr>
          <p:cNvPr id="93" name="Picture 2" descr="Bank of America"/>
          <p:cNvPicPr>
            <a:picLocks noChangeAspect="1" noChangeArrowheads="1"/>
          </p:cNvPicPr>
          <p:nvPr/>
        </p:nvPicPr>
        <p:blipFill rotWithShape="1">
          <a:blip r:embed="rId15">
            <a:extLst>
              <a:ext uri="{28A0092B-C50C-407E-A947-70E740481C1C}">
                <a14:useLocalDpi xmlns:a14="http://schemas.microsoft.com/office/drawing/2010/main" val="0"/>
              </a:ext>
            </a:extLst>
          </a:blip>
          <a:srcRect l="74098" t="-1097" b="-2"/>
          <a:stretch/>
        </p:blipFill>
        <p:spPr bwMode="auto">
          <a:xfrm>
            <a:off x="2476047" y="3315873"/>
            <a:ext cx="545244" cy="26963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Bank of America"/>
          <p:cNvPicPr>
            <a:picLocks noChangeAspect="1" noChangeArrowheads="1"/>
          </p:cNvPicPr>
          <p:nvPr/>
        </p:nvPicPr>
        <p:blipFill rotWithShape="1">
          <a:blip r:embed="rId15">
            <a:extLst>
              <a:ext uri="{28A0092B-C50C-407E-A947-70E740481C1C}">
                <a14:useLocalDpi xmlns:a14="http://schemas.microsoft.com/office/drawing/2010/main" val="0"/>
              </a:ext>
            </a:extLst>
          </a:blip>
          <a:srcRect t="-5494" r="25902"/>
          <a:stretch/>
        </p:blipFill>
        <p:spPr bwMode="auto">
          <a:xfrm>
            <a:off x="2306174" y="3675608"/>
            <a:ext cx="931555" cy="16803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PNC"/>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4462" y="3329752"/>
            <a:ext cx="923925" cy="571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https://lh3.googleusercontent.com/-oJZOGsYNQAM/AAAAAAAAAAI/AAAAAAAALCc/j8qg7LgdM4o/s120-c/photo.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33522" y="4449257"/>
            <a:ext cx="792640" cy="7926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54897" t="11067" r="36868" b="81394"/>
          <a:stretch/>
        </p:blipFill>
        <p:spPr bwMode="auto">
          <a:xfrm>
            <a:off x="4027392" y="4738106"/>
            <a:ext cx="961836" cy="29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rotWithShape="1">
          <a:blip r:embed="rId19">
            <a:extLst>
              <a:ext uri="{28A0092B-C50C-407E-A947-70E740481C1C}">
                <a14:useLocalDpi xmlns:a14="http://schemas.microsoft.com/office/drawing/2010/main" val="0"/>
              </a:ext>
            </a:extLst>
          </a:blip>
          <a:srcRect l="54854" t="8584" r="38425" b="86100"/>
          <a:stretch/>
        </p:blipFill>
        <p:spPr bwMode="auto">
          <a:xfrm>
            <a:off x="2191977" y="5975388"/>
            <a:ext cx="1064802" cy="28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p:cNvPicPr>
            <a:picLocks noChangeAspect="1"/>
          </p:cNvPicPr>
          <p:nvPr/>
        </p:nvPicPr>
        <p:blipFill rotWithShape="1">
          <a:blip r:embed="rId20"/>
          <a:srcRect l="55121" t="7944" r="36299" b="84746"/>
          <a:stretch/>
        </p:blipFill>
        <p:spPr>
          <a:xfrm>
            <a:off x="5757255" y="5946495"/>
            <a:ext cx="1088909" cy="313150"/>
          </a:xfrm>
          <a:prstGeom prst="rect">
            <a:avLst/>
          </a:prstGeom>
        </p:spPr>
      </p:pic>
    </p:spTree>
    <p:extLst>
      <p:ext uri="{BB962C8B-B14F-4D97-AF65-F5344CB8AC3E}">
        <p14:creationId xmlns:p14="http://schemas.microsoft.com/office/powerpoint/2010/main" val="214363096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C8D0DF-C1CD-41D2-A83F-355550C212EF}" type="slidenum">
              <a:rPr lang="en-US" sz="800" smtClean="0"/>
              <a:pPr/>
              <a:t>8</a:t>
            </a:fld>
            <a:endParaRPr lang="en-US" sz="800" dirty="0"/>
          </a:p>
        </p:txBody>
      </p:sp>
      <p:sp>
        <p:nvSpPr>
          <p:cNvPr id="30" name="Text Placeholder 27"/>
          <p:cNvSpPr>
            <a:spLocks noGrp="1"/>
          </p:cNvSpPr>
          <p:nvPr>
            <p:ph type="body" sz="quarter" idx="14"/>
          </p:nvPr>
        </p:nvSpPr>
        <p:spPr>
          <a:prstGeom prst="rect">
            <a:avLst/>
          </a:prstGeom>
        </p:spPr>
        <p:txBody>
          <a:bodyPr/>
          <a:lstStyle/>
          <a:p>
            <a:pPr>
              <a:spcBef>
                <a:spcPts val="300"/>
              </a:spcBef>
              <a:spcAft>
                <a:spcPts val="300"/>
              </a:spcAft>
            </a:pPr>
            <a:r>
              <a:rPr lang="en-US" sz="1800" dirty="0">
                <a:solidFill>
                  <a:srgbClr val="0093D0"/>
                </a:solidFill>
              </a:rPr>
              <a:t>Competitive Strengths:</a:t>
            </a:r>
          </a:p>
          <a:p>
            <a:pPr marL="800100" lvl="1" indent="-400050">
              <a:spcBef>
                <a:spcPts val="0"/>
              </a:spcBef>
            </a:pPr>
            <a:r>
              <a:rPr lang="en-US" sz="1800" dirty="0"/>
              <a:t>Global Delivery and Single-Source Custom Training Solutions Provider</a:t>
            </a:r>
          </a:p>
          <a:p>
            <a:pPr marL="800100" lvl="1" indent="-400050">
              <a:spcBef>
                <a:spcPts val="0"/>
              </a:spcBef>
            </a:pPr>
            <a:r>
              <a:rPr lang="en-US" sz="1800" dirty="0"/>
              <a:t>Outstanding Reputation in the Industry</a:t>
            </a:r>
          </a:p>
          <a:p>
            <a:pPr marL="800100" lvl="1" indent="-400050">
              <a:spcBef>
                <a:spcPts val="0"/>
              </a:spcBef>
            </a:pPr>
            <a:r>
              <a:rPr lang="en-US" sz="1800" dirty="0"/>
              <a:t>Diverse and Stable Client Base</a:t>
            </a:r>
          </a:p>
          <a:p>
            <a:pPr marL="800100" lvl="1" indent="-400050">
              <a:spcBef>
                <a:spcPts val="0"/>
              </a:spcBef>
            </a:pPr>
            <a:r>
              <a:rPr lang="en-US" sz="1800" dirty="0"/>
              <a:t>Scalable Technology Platform</a:t>
            </a:r>
          </a:p>
          <a:p>
            <a:pPr marL="800100" lvl="1" indent="-400050">
              <a:spcBef>
                <a:spcPts val="0"/>
              </a:spcBef>
            </a:pPr>
            <a:r>
              <a:rPr lang="en-US" sz="1800" dirty="0"/>
              <a:t>Legacy Technical Expertise</a:t>
            </a:r>
          </a:p>
          <a:p>
            <a:pPr marL="800100" lvl="1" indent="-400050">
              <a:spcBef>
                <a:spcPts val="0"/>
              </a:spcBef>
            </a:pPr>
            <a:r>
              <a:rPr lang="en-US" sz="1800" dirty="0"/>
              <a:t>Business Model Supports Visibility of </a:t>
            </a:r>
            <a:r>
              <a:rPr lang="en-US" sz="1800" dirty="0" smtClean="0"/>
              <a:t>Revenue</a:t>
            </a:r>
            <a:endParaRPr lang="en-US" sz="1800" dirty="0"/>
          </a:p>
          <a:p>
            <a:pPr marL="800100" lvl="1" indent="-400050">
              <a:spcBef>
                <a:spcPts val="0"/>
              </a:spcBef>
            </a:pPr>
            <a:r>
              <a:rPr lang="en-US" sz="1800" dirty="0"/>
              <a:t>Highly Qualified and Dedicated Employees and Tenured </a:t>
            </a:r>
            <a:r>
              <a:rPr lang="en-US" sz="1800" dirty="0" smtClean="0"/>
              <a:t>Management</a:t>
            </a:r>
          </a:p>
          <a:p>
            <a:pPr marL="457200" indent="-400050">
              <a:spcBef>
                <a:spcPts val="0"/>
              </a:spcBef>
            </a:pPr>
            <a:endParaRPr lang="en-US" sz="2000" dirty="0"/>
          </a:p>
          <a:p>
            <a:pPr marL="800100" lvl="1" indent="-400050">
              <a:spcBef>
                <a:spcPts val="0"/>
              </a:spcBef>
            </a:pPr>
            <a:endParaRPr lang="en-US" sz="1800" dirty="0"/>
          </a:p>
          <a:p>
            <a:pPr>
              <a:spcBef>
                <a:spcPts val="300"/>
              </a:spcBef>
              <a:spcAft>
                <a:spcPts val="300"/>
              </a:spcAft>
            </a:pPr>
            <a:endParaRPr lang="en-US" sz="1800" dirty="0"/>
          </a:p>
        </p:txBody>
      </p:sp>
      <p:sp>
        <p:nvSpPr>
          <p:cNvPr id="9" name="Title 1"/>
          <p:cNvSpPr>
            <a:spLocks noGrp="1"/>
          </p:cNvSpPr>
          <p:nvPr>
            <p:ph type="title"/>
          </p:nvPr>
        </p:nvSpPr>
        <p:spPr>
          <a:prstGeom prst="rect">
            <a:avLst/>
          </a:prstGeom>
        </p:spPr>
        <p:txBody>
          <a:bodyPr/>
          <a:lstStyle/>
          <a:p>
            <a:r>
              <a:rPr lang="en-US" spc="-60" dirty="0" smtClean="0">
                <a:solidFill>
                  <a:schemeClr val="bg1">
                    <a:lumMod val="95000"/>
                  </a:schemeClr>
                </a:solidFill>
              </a:rPr>
              <a:t>GP Strategies </a:t>
            </a:r>
            <a:r>
              <a:rPr lang="en-US" spc="-60" dirty="0" smtClean="0">
                <a:solidFill>
                  <a:srgbClr val="0093D0"/>
                </a:solidFill>
              </a:rPr>
              <a:t>COMPETITIVE STRENGTHS</a:t>
            </a:r>
            <a:endParaRPr lang="en-US" spc="-60" dirty="0" smtClean="0">
              <a:solidFill>
                <a:schemeClr val="bg1"/>
              </a:solidFill>
            </a:endParaRPr>
          </a:p>
        </p:txBody>
      </p:sp>
      <p:sp>
        <p:nvSpPr>
          <p:cNvPr id="2" name="Rectangle 1"/>
          <p:cNvSpPr/>
          <p:nvPr/>
        </p:nvSpPr>
        <p:spPr>
          <a:xfrm>
            <a:off x="276223" y="4967010"/>
            <a:ext cx="8362952" cy="1779974"/>
          </a:xfrm>
          <a:prstGeom prst="rect">
            <a:avLst/>
          </a:prstGeom>
        </p:spPr>
        <p:txBody>
          <a:bodyPr wrap="square">
            <a:spAutoFit/>
          </a:bodyPr>
          <a:lstStyle/>
          <a:p>
            <a:pPr marL="342900" indent="-342900">
              <a:spcBef>
                <a:spcPts val="200"/>
              </a:spcBef>
              <a:buClr>
                <a:srgbClr val="F15D22"/>
              </a:buClr>
              <a:buFont typeface="Arial" panose="020B0604020202020204" pitchFamily="34" charset="0"/>
              <a:buChar char="•"/>
            </a:pPr>
            <a:r>
              <a:rPr lang="en-US" dirty="0">
                <a:solidFill>
                  <a:srgbClr val="0093D0"/>
                </a:solidFill>
              </a:rPr>
              <a:t>Industry Drivers:</a:t>
            </a:r>
          </a:p>
          <a:p>
            <a:pPr marL="800100" lvl="1" indent="-342900">
              <a:spcBef>
                <a:spcPts val="0"/>
              </a:spcBef>
              <a:buClr>
                <a:srgbClr val="F15D22"/>
              </a:buClr>
              <a:buFont typeface="Gill Sans MT" panose="020B0502020104020203" pitchFamily="34" charset="0"/>
              <a:buChar char="–"/>
            </a:pPr>
            <a:r>
              <a:rPr lang="en-US" dirty="0"/>
              <a:t>Outsourcing - companies focusing on core competencies and reducing costs</a:t>
            </a:r>
          </a:p>
          <a:p>
            <a:pPr marL="800100" lvl="1" indent="-342900">
              <a:spcBef>
                <a:spcPts val="0"/>
              </a:spcBef>
              <a:buClr>
                <a:srgbClr val="F15D22"/>
              </a:buClr>
              <a:buFont typeface="Gill Sans MT" panose="020B0502020104020203" pitchFamily="34" charset="0"/>
              <a:buChar char="–"/>
            </a:pPr>
            <a:r>
              <a:rPr lang="en-US" dirty="0"/>
              <a:t>Cost effectiveness of E-Learning solutions</a:t>
            </a:r>
          </a:p>
          <a:p>
            <a:pPr marL="800100" lvl="1" indent="-342900">
              <a:spcBef>
                <a:spcPts val="0"/>
              </a:spcBef>
              <a:buClr>
                <a:srgbClr val="F15D22"/>
              </a:buClr>
              <a:buFont typeface="Gill Sans MT" panose="020B0502020104020203" pitchFamily="34" charset="0"/>
              <a:buChar char="–"/>
            </a:pPr>
            <a:r>
              <a:rPr lang="en-US" dirty="0"/>
              <a:t>New </a:t>
            </a:r>
            <a:r>
              <a:rPr lang="en-US" dirty="0" smtClean="0"/>
              <a:t>products, changing technology and regulations</a:t>
            </a:r>
            <a:endParaRPr lang="en-US" dirty="0"/>
          </a:p>
          <a:p>
            <a:pPr marL="800100" lvl="1" indent="-342900">
              <a:spcBef>
                <a:spcPts val="0"/>
              </a:spcBef>
              <a:buClr>
                <a:srgbClr val="F15D22"/>
              </a:buClr>
              <a:buFont typeface="Gill Sans MT" panose="020B0502020104020203" pitchFamily="34" charset="0"/>
              <a:buChar char="–"/>
            </a:pPr>
            <a:r>
              <a:rPr lang="en-US" dirty="0"/>
              <a:t>Global expansion and alignment</a:t>
            </a:r>
          </a:p>
          <a:p>
            <a:pPr marL="342900" indent="-342900">
              <a:spcBef>
                <a:spcPts val="200"/>
              </a:spcBef>
              <a:buClr>
                <a:srgbClr val="F15D22"/>
              </a:buClr>
              <a:buFont typeface="Arial" panose="020B0604020202020204" pitchFamily="34" charset="0"/>
              <a:buChar char="•"/>
            </a:pPr>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79366411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Training is a </a:t>
            </a:r>
            <a:r>
              <a:rPr lang="en-US" dirty="0" smtClean="0">
                <a:solidFill>
                  <a:srgbClr val="0093D0"/>
                </a:solidFill>
              </a:rPr>
              <a:t>LARGE </a:t>
            </a:r>
            <a:r>
              <a:rPr lang="en-US" dirty="0" smtClean="0"/>
              <a:t>and</a:t>
            </a:r>
            <a:r>
              <a:rPr lang="en-US" dirty="0" smtClean="0">
                <a:solidFill>
                  <a:srgbClr val="0093D0"/>
                </a:solidFill>
              </a:rPr>
              <a:t> FRAGMENTED MARKET</a:t>
            </a:r>
            <a:endParaRPr lang="en-US" dirty="0">
              <a:solidFill>
                <a:srgbClr val="0093D0"/>
              </a:solidFill>
            </a:endParaRPr>
          </a:p>
        </p:txBody>
      </p:sp>
      <p:sp>
        <p:nvSpPr>
          <p:cNvPr id="2" name="Slide Number Placeholder 1"/>
          <p:cNvSpPr>
            <a:spLocks noGrp="1"/>
          </p:cNvSpPr>
          <p:nvPr>
            <p:ph type="sldNum" sz="quarter" idx="11"/>
          </p:nvPr>
        </p:nvSpPr>
        <p:spPr/>
        <p:txBody>
          <a:bodyPr/>
          <a:lstStyle/>
          <a:p>
            <a:fld id="{02C8D0DF-C1CD-41D2-A83F-355550C212EF}" type="slidenum">
              <a:rPr lang="en-US" sz="800" smtClean="0"/>
              <a:pPr/>
              <a:t>9</a:t>
            </a:fld>
            <a:endParaRPr lang="en-US" sz="800" dirty="0"/>
          </a:p>
        </p:txBody>
      </p:sp>
      <p:sp>
        <p:nvSpPr>
          <p:cNvPr id="13" name="Text Placeholder 27"/>
          <p:cNvSpPr txBox="1">
            <a:spLocks/>
          </p:cNvSpPr>
          <p:nvPr/>
        </p:nvSpPr>
        <p:spPr>
          <a:xfrm>
            <a:off x="312657" y="4880480"/>
            <a:ext cx="8518685" cy="1971115"/>
          </a:xfrm>
          <a:prstGeom prst="rect">
            <a:avLst/>
          </a:prstGeom>
        </p:spPr>
        <p:txBody>
          <a:bodyPr/>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smtClean="0"/>
              <a:t>Total training industry is over $100 billion</a:t>
            </a:r>
          </a:p>
          <a:p>
            <a:r>
              <a:rPr lang="en-US" sz="2200" dirty="0" smtClean="0"/>
              <a:t>Currently, in excess of 60% of training is performed by in-house departments, but the trend to outsource increased in 2015</a:t>
            </a:r>
            <a:endParaRPr lang="en-US" sz="2200" dirty="0"/>
          </a:p>
        </p:txBody>
      </p:sp>
      <p:pic>
        <p:nvPicPr>
          <p:cNvPr id="22" name="Content Placeholder 2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1034824"/>
            <a:ext cx="9144000" cy="3657600"/>
          </a:xfrm>
        </p:spPr>
      </p:pic>
    </p:spTree>
    <p:extLst>
      <p:ext uri="{BB962C8B-B14F-4D97-AF65-F5344CB8AC3E}">
        <p14:creationId xmlns:p14="http://schemas.microsoft.com/office/powerpoint/2010/main" val="265988368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OGONAME" val="HSBC Master Brand"/>
  <p:tag name="LOGOTOP" val="479.4228"/>
  <p:tag name="LOGOLEFT" val="634.1822"/>
  <p:tag name="LOGOHEIGHT" val="23.74882"/>
  <p:tag name="LOGOWIDTH" val="134"/>
</p:tagLst>
</file>

<file path=ppt/theme/theme1.xml><?xml version="1.0" encoding="utf-8"?>
<a:theme xmlns:a="http://schemas.openxmlformats.org/drawingml/2006/main" name="1_GP Strategies Template">
  <a:themeElements>
    <a:clrScheme name="GP Strategies Color Pallet">
      <a:dk1>
        <a:srgbClr val="343735"/>
      </a:dk1>
      <a:lt1>
        <a:sysClr val="window" lastClr="FFFFFF"/>
      </a:lt1>
      <a:dk2>
        <a:srgbClr val="343735"/>
      </a:dk2>
      <a:lt2>
        <a:srgbClr val="FFFFFF"/>
      </a:lt2>
      <a:accent1>
        <a:srgbClr val="F15D22"/>
      </a:accent1>
      <a:accent2>
        <a:srgbClr val="0093D0"/>
      </a:accent2>
      <a:accent3>
        <a:srgbClr val="343735"/>
      </a:accent3>
      <a:accent4>
        <a:srgbClr val="00447C"/>
      </a:accent4>
      <a:accent5>
        <a:srgbClr val="54075B"/>
      </a:accent5>
      <a:accent6>
        <a:srgbClr val="679947"/>
      </a:accent6>
      <a:hlink>
        <a:srgbClr val="A03522"/>
      </a:hlink>
      <a:folHlink>
        <a:srgbClr val="0070C0"/>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GP Strategies Grey">
      <a:srgbClr val="343735"/>
    </a:custClr>
    <a:custClr name="GP Strategies Blue">
      <a:srgbClr val="0093D0"/>
    </a:custClr>
    <a:custClr name="GP Strategies Orange">
      <a:srgbClr val="F15D22"/>
    </a:custClr>
    <a:custClr name="GP Strategies Dk Blue">
      <a:srgbClr val="00447C"/>
    </a:custClr>
    <a:custClr name="GP Strategies Dk Purple">
      <a:srgbClr val="54075B"/>
    </a:custClr>
    <a:custClr name="GP Strategies Olive Green">
      <a:srgbClr val="679947"/>
    </a:custClr>
    <a:custClr name="GP Strategies Rust">
      <a:srgbClr val="A03522"/>
    </a:custClr>
    <a:custClr name="GP Strategies Gold">
      <a:srgbClr val="E7A614"/>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GP Strategies Services Presentation (revised 1/5/15)</RoutingRuleDescription>
    <Template_x0020_Type xmlns="1f0dda59-cb60-4b9e-a13e-0dd7e7133480">Presentation</Template_x0020_Type>
    <TaxCatchAll xmlns="d9c3fffe-f06e-471b-a287-560ba303212c">
      <Value>312</Value>
    </TaxCatchAll>
    <TaxKeywordTaxHTField xmlns="d9c3fffe-f06e-471b-a287-560ba303212c">
      <Terms xmlns="http://schemas.microsoft.com/office/infopath/2007/PartnerControls">
        <TermInfo xmlns="http://schemas.microsoft.com/office/infopath/2007/PartnerControls">
          <TermName xmlns="http://schemas.microsoft.com/office/infopath/2007/PartnerControls">Presentation Template</TermName>
          <TermId xmlns="http://schemas.microsoft.com/office/infopath/2007/PartnerControls">54209fc1-c7ce-4ece-aab9-0f8a1607c843</TermId>
        </TermInfo>
      </Term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43F73898DF7E448BD3043EDBEFA29B" ma:contentTypeVersion="5" ma:contentTypeDescription="Create a new document." ma:contentTypeScope="" ma:versionID="bdbdfbd5661fc6179df681e946cbe481">
  <xsd:schema xmlns:xsd="http://www.w3.org/2001/XMLSchema" xmlns:xs="http://www.w3.org/2001/XMLSchema" xmlns:p="http://schemas.microsoft.com/office/2006/metadata/properties" xmlns:ns1="http://schemas.microsoft.com/sharepoint/v3" xmlns:ns2="1f0dda59-cb60-4b9e-a13e-0dd7e7133480" xmlns:ns3="d9c3fffe-f06e-471b-a287-560ba303212c" targetNamespace="http://schemas.microsoft.com/office/2006/metadata/properties" ma:root="true" ma:fieldsID="827d65ebc2ce8b0391590722411aa5dd" ns1:_="" ns2:_="" ns3:_="">
    <xsd:import namespace="http://schemas.microsoft.com/sharepoint/v3"/>
    <xsd:import namespace="1f0dda59-cb60-4b9e-a13e-0dd7e7133480"/>
    <xsd:import namespace="d9c3fffe-f06e-471b-a287-560ba303212c"/>
    <xsd:element name="properties">
      <xsd:complexType>
        <xsd:sequence>
          <xsd:element name="documentManagement">
            <xsd:complexType>
              <xsd:all>
                <xsd:element ref="ns2:Template_x0020_Type" minOccurs="0"/>
                <xsd:element ref="ns3:TaxKeywordTaxHTField" minOccurs="0"/>
                <xsd:element ref="ns3:TaxCatchAll" minOccurs="0"/>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2" ma:displayName="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0dda59-cb60-4b9e-a13e-0dd7e7133480" elementFormDefault="qualified">
    <xsd:import namespace="http://schemas.microsoft.com/office/2006/documentManagement/types"/>
    <xsd:import namespace="http://schemas.microsoft.com/office/infopath/2007/PartnerControls"/>
    <xsd:element name="Template_x0020_Type" ma:index="8" nillable="true" ma:displayName="Template Type" ma:format="Dropdown" ma:internalName="Template_x0020_Type">
      <xsd:simpleType>
        <xsd:restriction base="dms:Choice">
          <xsd:enumeration value="Presentation"/>
          <xsd:enumeration value="E-Letterhead"/>
        </xsd:restriction>
      </xsd:simpleType>
    </xsd:element>
  </xsd:schema>
  <xsd:schema xmlns:xsd="http://www.w3.org/2001/XMLSchema" xmlns:xs="http://www.w3.org/2001/XMLSchema" xmlns:dms="http://schemas.microsoft.com/office/2006/documentManagement/types" xmlns:pc="http://schemas.microsoft.com/office/infopath/2007/PartnerControls" targetNamespace="d9c3fffe-f06e-471b-a287-560ba303212c"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40018cc6-eb92-425b-9329-02ce83542856}" ma:internalName="TaxCatchAll" ma:showField="CatchAllData" ma:web="a64de9da-6cc8-4ed4-9fb2-bb2105058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83EE9D-0D7C-400A-A806-733D7FF3CBD4}">
  <ds:schemaRefs>
    <ds:schemaRef ds:uri="http://purl.org/dc/terms/"/>
    <ds:schemaRef ds:uri="d9c3fffe-f06e-471b-a287-560ba303212c"/>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1f0dda59-cb60-4b9e-a13e-0dd7e7133480"/>
    <ds:schemaRef ds:uri="http://schemas.microsoft.com/sharepoint/v3"/>
  </ds:schemaRefs>
</ds:datastoreItem>
</file>

<file path=customXml/itemProps2.xml><?xml version="1.0" encoding="utf-8"?>
<ds:datastoreItem xmlns:ds="http://schemas.openxmlformats.org/officeDocument/2006/customXml" ds:itemID="{54AB74F2-C95B-4CA5-8983-C04B58671DF2}">
  <ds:schemaRefs>
    <ds:schemaRef ds:uri="http://schemas.microsoft.com/sharepoint/v3/contenttype/forms"/>
  </ds:schemaRefs>
</ds:datastoreItem>
</file>

<file path=customXml/itemProps3.xml><?xml version="1.0" encoding="utf-8"?>
<ds:datastoreItem xmlns:ds="http://schemas.openxmlformats.org/officeDocument/2006/customXml" ds:itemID="{EA49C45D-6F85-4446-87D3-4EB216B7A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dda59-cb60-4b9e-a13e-0dd7e7133480"/>
    <ds:schemaRef ds:uri="d9c3fffe-f06e-471b-a287-560ba30321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14372</TotalTime>
  <Words>1166</Words>
  <Application>Microsoft Office PowerPoint</Application>
  <PresentationFormat>On-screen Show (4:3)</PresentationFormat>
  <Paragraphs>441</Paragraphs>
  <Slides>23</Slides>
  <Notes>20</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Gill Sans MT</vt:lpstr>
      <vt:lpstr>Segoe UI</vt:lpstr>
      <vt:lpstr>Wingdings</vt:lpstr>
      <vt:lpstr>1_GP Strategies Template</vt:lpstr>
      <vt:lpstr>Worksheet</vt:lpstr>
      <vt:lpstr>GP Strategies INVESTOR Presentation</vt:lpstr>
      <vt:lpstr>Safe Harbor</vt:lpstr>
      <vt:lpstr>INVESTMENT DATA</vt:lpstr>
      <vt:lpstr>PowerPoint Presentation</vt:lpstr>
      <vt:lpstr>PowerPoint Presentation</vt:lpstr>
      <vt:lpstr>Our LOCATIONS</vt:lpstr>
      <vt:lpstr>Organization Growth — CUSTOMERS</vt:lpstr>
      <vt:lpstr>GP Strategies COMPETITIVE STRENGTHS</vt:lpstr>
      <vt:lpstr>Training is a LARGE and FRAGMENTED MARKET</vt:lpstr>
      <vt:lpstr>We are focused on expanding  our SERVICES and PRODUCT LINES</vt:lpstr>
      <vt:lpstr>GP Strategies REVENUE BY SEGMENT</vt:lpstr>
      <vt:lpstr>Automotive Product Sales Training   SANDY TRAINING &amp; MARKETING</vt:lpstr>
      <vt:lpstr>  Managed Global Learning Services Content Design &amp; Development Skills  Funding Human Capital  </vt:lpstr>
      <vt:lpstr>Organization &amp; Leadership Development</vt:lpstr>
      <vt:lpstr>Technical &amp; Engineering</vt:lpstr>
      <vt:lpstr>Strong FINANCIAL POSITION</vt:lpstr>
      <vt:lpstr>GP Strategies REVENUE</vt:lpstr>
      <vt:lpstr>Serving a Diverse CLIENT BASE</vt:lpstr>
      <vt:lpstr>GP Strategies EBITDA</vt:lpstr>
      <vt:lpstr>GP Strategies BACKLOG</vt:lpstr>
      <vt:lpstr>GP Strategies BALANCE SHEET</vt:lpstr>
      <vt:lpstr>POISED for SUCCESS</vt:lpstr>
      <vt:lpstr>PowerPoint Presentation</vt:lpstr>
    </vt:vector>
  </TitlesOfParts>
  <Company>General Physics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 Strategies Services Presentation (revised 1/5/15)</dc:title>
  <dc:creator>mkulp</dc:creator>
  <cp:keywords>Presentation Template</cp:keywords>
  <cp:lastModifiedBy>Ball, Karen</cp:lastModifiedBy>
  <cp:revision>1397</cp:revision>
  <cp:lastPrinted>2017-01-10T16:11:11Z</cp:lastPrinted>
  <dcterms:created xsi:type="dcterms:W3CDTF">2012-03-19T20:18:37Z</dcterms:created>
  <dcterms:modified xsi:type="dcterms:W3CDTF">2017-01-10T17:55:53Z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312;#Presentation Template|54209fc1-c7ce-4ece-aab9-0f8a1607c843</vt:lpwstr>
  </property>
  <property fmtid="{D5CDD505-2E9C-101B-9397-08002B2CF9AE}" pid="3" name="ContentTypeId">
    <vt:lpwstr>0x0101009E43F73898DF7E448BD3043EDBEFA29B</vt:lpwstr>
  </property>
</Properties>
</file>